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70" r:id="rId2"/>
    <p:sldId id="394" r:id="rId3"/>
    <p:sldId id="396" r:id="rId4"/>
    <p:sldId id="393" r:id="rId5"/>
    <p:sldId id="342" r:id="rId6"/>
    <p:sldId id="391" r:id="rId7"/>
    <p:sldId id="395" r:id="rId8"/>
    <p:sldId id="397" r:id="rId9"/>
    <p:sldId id="373" r:id="rId10"/>
    <p:sldId id="382" r:id="rId11"/>
    <p:sldId id="374" r:id="rId12"/>
    <p:sldId id="384" r:id="rId13"/>
    <p:sldId id="377" r:id="rId14"/>
    <p:sldId id="398" r:id="rId15"/>
    <p:sldId id="383" r:id="rId16"/>
    <p:sldId id="389" r:id="rId17"/>
    <p:sldId id="392" r:id="rId18"/>
    <p:sldId id="303" r:id="rId19"/>
  </p:sldIdLst>
  <p:sldSz cx="9144000" cy="5143500" type="screen16x9"/>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8">
          <p15:clr>
            <a:srgbClr val="A4A3A4"/>
          </p15:clr>
        </p15:guide>
        <p15:guide id="2" pos="2869">
          <p15:clr>
            <a:srgbClr val="A4A3A4"/>
          </p15:clr>
        </p15:guide>
        <p15:guide id="3" orient="horz" pos="2215">
          <p15:clr>
            <a:srgbClr val="A4A3A4"/>
          </p15:clr>
        </p15:guide>
        <p15:guide id="4" pos="289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A7C0"/>
    <a:srgbClr val="96A7B6"/>
    <a:srgbClr val="9AACB2"/>
    <a:srgbClr val="9AC3D0"/>
    <a:srgbClr val="003C59"/>
    <a:srgbClr val="002835"/>
    <a:srgbClr val="B10066"/>
    <a:srgbClr val="83BAC6"/>
    <a:srgbClr val="77A7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91D69-C639-47DC-9C58-76366D55B39D}" v="5" dt="2023-02-13T09:20:02.46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4940" autoAdjust="0"/>
  </p:normalViewPr>
  <p:slideViewPr>
    <p:cSldViewPr snapToGrid="0" snapToObjects="1" showGuides="1">
      <p:cViewPr varScale="1">
        <p:scale>
          <a:sx n="166" d="100"/>
          <a:sy n="166" d="100"/>
        </p:scale>
        <p:origin x="360" y="176"/>
      </p:cViewPr>
      <p:guideLst>
        <p:guide orient="horz" pos="1618"/>
        <p:guide pos="2869"/>
        <p:guide orient="horz" pos="2215"/>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49" d="100"/>
          <a:sy n="149" d="100"/>
        </p:scale>
        <p:origin x="90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6EE2A992-1829-354F-BE37-37F14099B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ECC20573-AAC6-0A49-A722-FB0A73B7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610C1C-66C4-6345-AFEA-6E9CDD959A60}" type="datetimeFigureOut">
              <a:rPr lang="sv-SE" smtClean="0"/>
              <a:t>2023-02-23</a:t>
            </a:fld>
            <a:endParaRPr lang="sv-SE"/>
          </a:p>
        </p:txBody>
      </p:sp>
      <p:sp>
        <p:nvSpPr>
          <p:cNvPr id="4" name="Platshållare för sidfot 3">
            <a:extLst>
              <a:ext uri="{FF2B5EF4-FFF2-40B4-BE49-F238E27FC236}">
                <a16:creationId xmlns:a16="http://schemas.microsoft.com/office/drawing/2014/main" id="{1545CEF7-3D79-E842-9E96-4D8BB59AC2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731E64A5-4243-3744-9B84-0166F4910B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008CB9-1DB4-8545-97E3-B81D93656C9C}" type="slidenum">
              <a:rPr lang="sv-SE" smtClean="0"/>
              <a:t>‹#›</a:t>
            </a:fld>
            <a:endParaRPr lang="sv-SE"/>
          </a:p>
        </p:txBody>
      </p:sp>
    </p:spTree>
    <p:extLst>
      <p:ext uri="{BB962C8B-B14F-4D97-AF65-F5344CB8AC3E}">
        <p14:creationId xmlns:p14="http://schemas.microsoft.com/office/powerpoint/2010/main" val="1064212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F8825-3318-584A-9DFA-E60D011CB239}" type="datetimeFigureOut">
              <a:rPr lang="sv-SE" smtClean="0"/>
              <a:t>2023-02-23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9EB1E-C1A4-024F-BA0D-7767BE03E8FF}" type="slidenum">
              <a:rPr lang="sv-SE" smtClean="0"/>
              <a:t>‹#›</a:t>
            </a:fld>
            <a:endParaRPr lang="sv-SE"/>
          </a:p>
        </p:txBody>
      </p:sp>
    </p:spTree>
    <p:extLst>
      <p:ext uri="{BB962C8B-B14F-4D97-AF65-F5344CB8AC3E}">
        <p14:creationId xmlns:p14="http://schemas.microsoft.com/office/powerpoint/2010/main" val="47693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Samhällsbyggnadssektorn är tillsammans med vården Sveriges mest könssegregerade bransch. Hos oss är bara knappt 2 % av de som arbetar på byggena kvinnor. I ledande ställning är bara 13 procent kvinnor. Det här vill vi i Byggcheferna ändra på och därför har vi tagit fram Machoindex. </a:t>
            </a:r>
          </a:p>
          <a:p>
            <a:endParaRPr lang="sv-SE" dirty="0"/>
          </a:p>
          <a:p>
            <a:r>
              <a:rPr lang="sv-SE" dirty="0"/>
              <a:t>Jag heter Anders Hinn och är vice vd i Byggcheferna, en branschförening inom fackförbundet Ledarna. </a:t>
            </a:r>
          </a:p>
        </p:txBody>
      </p:sp>
      <p:sp>
        <p:nvSpPr>
          <p:cNvPr id="4" name="Platshållare för bildnummer 3"/>
          <p:cNvSpPr>
            <a:spLocks noGrp="1"/>
          </p:cNvSpPr>
          <p:nvPr>
            <p:ph type="sldNum" sz="quarter" idx="5"/>
          </p:nvPr>
        </p:nvSpPr>
        <p:spPr/>
        <p:txBody>
          <a:bodyPr/>
          <a:lstStyle/>
          <a:p>
            <a:fld id="{06A9EB1E-C1A4-024F-BA0D-7767BE03E8FF}" type="slidenum">
              <a:rPr lang="sv-SE" smtClean="0"/>
              <a:t>2</a:t>
            </a:fld>
            <a:endParaRPr lang="sv-SE"/>
          </a:p>
        </p:txBody>
      </p:sp>
    </p:spTree>
    <p:extLst>
      <p:ext uri="{BB962C8B-B14F-4D97-AF65-F5344CB8AC3E}">
        <p14:creationId xmlns:p14="http://schemas.microsoft.com/office/powerpoint/2010/main" val="308936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Syftet var helt enkelt att få en bättre kunskap om den machokultur vi som chefer i branschen kunde se exempel på varje dag. Vi ville kunna prata med mer kunskap om vad machokultur är och mäta om den ökade eller minskade. </a:t>
            </a:r>
          </a:p>
          <a:p>
            <a:endParaRPr lang="sv-SE" dirty="0"/>
          </a:p>
          <a:p>
            <a:r>
              <a:rPr lang="sv-SE" dirty="0"/>
              <a:t>Vi ville också se vilken typ av machokultur som är vanligast så att vi fick förståelse för var insatser skulle göra störst nytta. Sist men inte minst ville vi underlätta för företagens arbete med social hållbarhet där det kommer allt fler krav på mätbarhet. </a:t>
            </a:r>
          </a:p>
        </p:txBody>
      </p:sp>
      <p:sp>
        <p:nvSpPr>
          <p:cNvPr id="4" name="Platshållare för bildnummer 3"/>
          <p:cNvSpPr>
            <a:spLocks noGrp="1"/>
          </p:cNvSpPr>
          <p:nvPr>
            <p:ph type="sldNum" sz="quarter" idx="5"/>
          </p:nvPr>
        </p:nvSpPr>
        <p:spPr/>
        <p:txBody>
          <a:bodyPr/>
          <a:lstStyle/>
          <a:p>
            <a:fld id="{06A9EB1E-C1A4-024F-BA0D-7767BE03E8FF}" type="slidenum">
              <a:rPr lang="sv-SE" smtClean="0"/>
              <a:t>4</a:t>
            </a:fld>
            <a:endParaRPr lang="sv-SE"/>
          </a:p>
        </p:txBody>
      </p:sp>
    </p:spTree>
    <p:extLst>
      <p:ext uri="{BB962C8B-B14F-4D97-AF65-F5344CB8AC3E}">
        <p14:creationId xmlns:p14="http://schemas.microsoft.com/office/powerpoint/2010/main" val="154033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Förra året kan man säga att det lossnade i branschen för Machoindex och vi ser att intresset ökar i takt med att företagen i branschen sluter upp bakom Byggcheferna i vår uppfattning att det är machokulturen som skapar många av de utmaningar som finns, inte bara att utjämna den mycket skeva könsfördelningen, utan också att få bort höga skadetal, dödsolyckor och korruption.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Statliga väg- och anläggningsföretaget </a:t>
            </a:r>
            <a:r>
              <a:rPr lang="sv-SE" dirty="0" err="1"/>
              <a:t>Svevia</a:t>
            </a:r>
            <a:r>
              <a:rPr lang="sv-SE" dirty="0"/>
              <a:t> blev först ut med att använda Machoindex i sin organisation med 2 000 anställda. De har hittills mätt två gånger och ser det som en del av sitt fortsatta hållbarhetsarbete.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höstas presenterade Upphandlingsmyndigheten ett webbaserat stöd för ökad social hållbarhet i offentlig upphandling där Machoindex lyfts fram som ett verktyg. Här finns även Boverket med i uppdraget från regeringen på detta område.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Vår senaste information är att Peab-koncernen ligger i startgroparna. Flera av deras ledningsgrupper har testat Machoindex och dotterbolaget Lambertsson har kommit längst.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Till höger ser vi några företag som visat intresse för Machoindex genom kontakter med oss i Byggcheferna.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06A9EB1E-C1A4-024F-BA0D-7767BE03E8FF}" type="slidenum">
              <a:rPr lang="sv-SE" smtClean="0"/>
              <a:t>13</a:t>
            </a:fld>
            <a:endParaRPr lang="sv-SE"/>
          </a:p>
        </p:txBody>
      </p:sp>
    </p:spTree>
    <p:extLst>
      <p:ext uri="{BB962C8B-B14F-4D97-AF65-F5344CB8AC3E}">
        <p14:creationId xmlns:p14="http://schemas.microsoft.com/office/powerpoint/2010/main" val="305393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här bilden tänker jag inte att du ska prata om utan bara låta ligga med för den som vill veta mer. </a:t>
            </a:r>
          </a:p>
        </p:txBody>
      </p:sp>
      <p:sp>
        <p:nvSpPr>
          <p:cNvPr id="4" name="Platshållare för bildnummer 3"/>
          <p:cNvSpPr>
            <a:spLocks noGrp="1"/>
          </p:cNvSpPr>
          <p:nvPr>
            <p:ph type="sldNum" sz="quarter" idx="5"/>
          </p:nvPr>
        </p:nvSpPr>
        <p:spPr/>
        <p:txBody>
          <a:bodyPr/>
          <a:lstStyle/>
          <a:p>
            <a:fld id="{06A9EB1E-C1A4-024F-BA0D-7767BE03E8FF}" type="slidenum">
              <a:rPr lang="sv-SE" smtClean="0"/>
              <a:t>17</a:t>
            </a:fld>
            <a:endParaRPr lang="sv-SE"/>
          </a:p>
        </p:txBody>
      </p:sp>
    </p:spTree>
    <p:extLst>
      <p:ext uri="{BB962C8B-B14F-4D97-AF65-F5344CB8AC3E}">
        <p14:creationId xmlns:p14="http://schemas.microsoft.com/office/powerpoint/2010/main" val="4108298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p:bgPr>
        <a:gradFill>
          <a:gsLst>
            <a:gs pos="0">
              <a:schemeClr val="bg2"/>
            </a:gs>
            <a:gs pos="100000">
              <a:schemeClr val="tx2"/>
            </a:gs>
          </a:gsLst>
          <a:lin ang="0" scaled="0"/>
        </a:gra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03482" y="1184933"/>
            <a:ext cx="7537036" cy="1363484"/>
          </a:xfrm>
        </p:spPr>
        <p:txBody>
          <a:bodyPr anchor="b" anchorCtr="0"/>
          <a:lstStyle>
            <a:lvl1pPr algn="ctr">
              <a:defRPr sz="6000" b="0" cap="all">
                <a:solidFill>
                  <a:schemeClr val="bg1"/>
                </a:solidFill>
              </a:defRPr>
            </a:lvl1pPr>
          </a:lstStyle>
          <a:p>
            <a:r>
              <a:rPr lang="sv-SE" dirty="0"/>
              <a:t>Klicka här för att ändra format</a:t>
            </a:r>
          </a:p>
        </p:txBody>
      </p:sp>
      <p:sp>
        <p:nvSpPr>
          <p:cNvPr id="3" name="textruta 2">
            <a:extLst>
              <a:ext uri="{FF2B5EF4-FFF2-40B4-BE49-F238E27FC236}">
                <a16:creationId xmlns:a16="http://schemas.microsoft.com/office/drawing/2014/main" id="{00BAE2D9-B3F9-494D-B9D6-7383A6F27082}"/>
              </a:ext>
            </a:extLst>
          </p:cNvPr>
          <p:cNvSpPr txBox="1"/>
          <p:nvPr userDrawn="1"/>
        </p:nvSpPr>
        <p:spPr>
          <a:xfrm>
            <a:off x="1003610" y="4755995"/>
            <a:ext cx="0" cy="0"/>
          </a:xfrm>
          <a:prstGeom prst="rect">
            <a:avLst/>
          </a:prstGeom>
        </p:spPr>
        <p:txBody>
          <a:bodyPr vert="horz" wrap="none" lIns="91440" tIns="45720" rIns="91440" bIns="45720" rtlCol="0" anchor="b" anchorCtr="0">
            <a:normAutofit fontScale="25000" lnSpcReduction="20000"/>
          </a:bodyPr>
          <a:lstStyle/>
          <a:p>
            <a:endParaRPr lang="sv-SE" dirty="0"/>
          </a:p>
        </p:txBody>
      </p:sp>
      <p:pic>
        <p:nvPicPr>
          <p:cNvPr id="4" name="Bildobjekt 3">
            <a:extLst>
              <a:ext uri="{FF2B5EF4-FFF2-40B4-BE49-F238E27FC236}">
                <a16:creationId xmlns:a16="http://schemas.microsoft.com/office/drawing/2014/main" id="{DD07A08C-E16D-2240-B546-3EFB40BCFAFF}"/>
              </a:ext>
            </a:extLst>
          </p:cNvPr>
          <p:cNvPicPr>
            <a:picLocks noChangeAspect="1"/>
          </p:cNvPicPr>
          <p:nvPr userDrawn="1"/>
        </p:nvPicPr>
        <p:blipFill>
          <a:blip r:embed="rId2"/>
          <a:stretch>
            <a:fillRect/>
          </a:stretch>
        </p:blipFill>
        <p:spPr>
          <a:xfrm>
            <a:off x="-227705" y="2613343"/>
            <a:ext cx="3532926" cy="2351604"/>
          </a:xfrm>
          <a:prstGeom prst="rect">
            <a:avLst/>
          </a:prstGeom>
        </p:spPr>
      </p:pic>
      <p:sp>
        <p:nvSpPr>
          <p:cNvPr id="5" name="Platshållare för text 2">
            <a:extLst>
              <a:ext uri="{FF2B5EF4-FFF2-40B4-BE49-F238E27FC236}">
                <a16:creationId xmlns:a16="http://schemas.microsoft.com/office/drawing/2014/main" id="{243A9D2A-70F0-754B-8AAD-58ADAC0A76C6}"/>
              </a:ext>
            </a:extLst>
          </p:cNvPr>
          <p:cNvSpPr>
            <a:spLocks noGrp="1"/>
          </p:cNvSpPr>
          <p:nvPr>
            <p:ph type="body" idx="1" hasCustomPrompt="1"/>
          </p:nvPr>
        </p:nvSpPr>
        <p:spPr>
          <a:xfrm>
            <a:off x="1376171" y="2740166"/>
            <a:ext cx="6391658" cy="1187165"/>
          </a:xfrm>
        </p:spPr>
        <p:txBody>
          <a:bodyPr anchor="t" anchorCtr="0"/>
          <a:lstStyle>
            <a:lvl1pPr marL="0" indent="0" algn="ctr">
              <a:lnSpc>
                <a:spcPct val="120000"/>
              </a:lnSpc>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Klicka här för att ändra format på bakgrundstexten</a:t>
            </a:r>
          </a:p>
        </p:txBody>
      </p:sp>
      <p:pic>
        <p:nvPicPr>
          <p:cNvPr id="6" name="Bildobjekt 5">
            <a:extLst>
              <a:ext uri="{FF2B5EF4-FFF2-40B4-BE49-F238E27FC236}">
                <a16:creationId xmlns:a16="http://schemas.microsoft.com/office/drawing/2014/main" id="{87CCF242-F7EB-BB4B-86D4-18A1543640FA}"/>
              </a:ext>
            </a:extLst>
          </p:cNvPr>
          <p:cNvPicPr>
            <a:picLocks noChangeAspect="1"/>
          </p:cNvPicPr>
          <p:nvPr userDrawn="1"/>
        </p:nvPicPr>
        <p:blipFill>
          <a:blip r:embed="rId3"/>
          <a:stretch>
            <a:fillRect/>
          </a:stretch>
        </p:blipFill>
        <p:spPr>
          <a:xfrm>
            <a:off x="8040984" y="4629880"/>
            <a:ext cx="928131" cy="405407"/>
          </a:xfrm>
          <a:prstGeom prst="rect">
            <a:avLst/>
          </a:prstGeom>
        </p:spPr>
      </p:pic>
    </p:spTree>
    <p:extLst>
      <p:ext uri="{BB962C8B-B14F-4D97-AF65-F5344CB8AC3E}">
        <p14:creationId xmlns:p14="http://schemas.microsoft.com/office/powerpoint/2010/main" val="2811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esentationssida">
    <p:bg>
      <p:bgPr>
        <a:gradFill>
          <a:gsLst>
            <a:gs pos="0">
              <a:schemeClr val="accent3"/>
            </a:gs>
            <a:gs pos="99000">
              <a:schemeClr val="accent2"/>
            </a:gs>
          </a:gsLst>
          <a:lin ang="0" scaled="0"/>
        </a:gra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9199" y="361179"/>
            <a:ext cx="4557674" cy="627354"/>
          </a:xfrm>
        </p:spPr>
        <p:txBody>
          <a:bodyPr anchor="b"/>
          <a:lstStyle>
            <a:lvl1pPr algn="l">
              <a:defRPr sz="3200" b="0">
                <a:solidFill>
                  <a:schemeClr val="bg1"/>
                </a:solidFill>
              </a:defRPr>
            </a:lvl1pPr>
          </a:lstStyle>
          <a:p>
            <a:r>
              <a:rPr lang="sv-SE" dirty="0"/>
              <a:t>Namn Efternamn</a:t>
            </a:r>
          </a:p>
        </p:txBody>
      </p:sp>
      <p:sp>
        <p:nvSpPr>
          <p:cNvPr id="4" name="Platshållare för text 3"/>
          <p:cNvSpPr>
            <a:spLocks noGrp="1"/>
          </p:cNvSpPr>
          <p:nvPr>
            <p:ph type="body" sz="half" idx="2" hasCustomPrompt="1"/>
          </p:nvPr>
        </p:nvSpPr>
        <p:spPr>
          <a:xfrm>
            <a:off x="439199" y="1943207"/>
            <a:ext cx="4557674" cy="1196740"/>
          </a:xfrm>
        </p:spPr>
        <p:txBody>
          <a:bodyPr>
            <a:noAutofit/>
          </a:bodyPr>
          <a:lstStyle>
            <a:lvl1pPr marL="0" indent="0">
              <a:lnSpc>
                <a:spcPts val="2000"/>
              </a:lnSpc>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Annan intressant text skrivs här..</a:t>
            </a:r>
          </a:p>
        </p:txBody>
      </p:sp>
      <p:sp>
        <p:nvSpPr>
          <p:cNvPr id="11" name="Platshållare för text 10"/>
          <p:cNvSpPr>
            <a:spLocks noGrp="1"/>
          </p:cNvSpPr>
          <p:nvPr>
            <p:ph type="body" sz="quarter" idx="14" hasCustomPrompt="1"/>
          </p:nvPr>
        </p:nvSpPr>
        <p:spPr>
          <a:xfrm>
            <a:off x="439161" y="988533"/>
            <a:ext cx="4557712" cy="365435"/>
          </a:xfrm>
        </p:spPr>
        <p:txBody>
          <a:bodyPr anchor="ctr" anchorCtr="0"/>
          <a:lstStyle>
            <a:lvl1pPr marL="0" indent="0">
              <a:buNone/>
              <a:defRPr sz="2000" b="1">
                <a:solidFill>
                  <a:schemeClr val="tx1"/>
                </a:solidFill>
              </a:defRPr>
            </a:lvl1pPr>
          </a:lstStyle>
          <a:p>
            <a:pPr lvl="0"/>
            <a:r>
              <a:rPr lang="sv-SE" dirty="0"/>
              <a:t>Yrkestitel</a:t>
            </a:r>
          </a:p>
        </p:txBody>
      </p:sp>
      <p:sp>
        <p:nvSpPr>
          <p:cNvPr id="13" name="Platshållare för text 12"/>
          <p:cNvSpPr>
            <a:spLocks noGrp="1"/>
          </p:cNvSpPr>
          <p:nvPr>
            <p:ph type="body" sz="quarter" idx="15" hasCustomPrompt="1"/>
          </p:nvPr>
        </p:nvSpPr>
        <p:spPr>
          <a:xfrm>
            <a:off x="439161" y="1353968"/>
            <a:ext cx="4557712" cy="383707"/>
          </a:xfrm>
        </p:spPr>
        <p:txBody>
          <a:bodyPr anchor="ctr" anchorCtr="0"/>
          <a:lstStyle>
            <a:lvl1pPr marL="0" indent="0">
              <a:buNone/>
              <a:defRPr sz="2000" b="1">
                <a:solidFill>
                  <a:schemeClr val="tx1"/>
                </a:solidFill>
              </a:defRPr>
            </a:lvl1pPr>
          </a:lstStyle>
          <a:p>
            <a:pPr lvl="0"/>
            <a:r>
              <a:rPr lang="sv-SE" dirty="0"/>
              <a:t>Arbetsplats</a:t>
            </a:r>
          </a:p>
        </p:txBody>
      </p:sp>
      <p:sp>
        <p:nvSpPr>
          <p:cNvPr id="14" name="Platshållare för bild 2"/>
          <p:cNvSpPr>
            <a:spLocks noGrp="1"/>
          </p:cNvSpPr>
          <p:nvPr>
            <p:ph type="pic" idx="1"/>
          </p:nvPr>
        </p:nvSpPr>
        <p:spPr>
          <a:xfrm rot="332390">
            <a:off x="5610985" y="477450"/>
            <a:ext cx="2617510" cy="3837741"/>
          </a:xfrm>
          <a:solidFill>
            <a:schemeClr val="bg1">
              <a:lumMod val="85000"/>
            </a:schemeClr>
          </a:solidFill>
          <a:ln w="88900">
            <a:solidFill>
              <a:schemeClr val="bg1"/>
            </a:solidFill>
            <a:miter lim="800000"/>
          </a:ln>
          <a:effectLst>
            <a:outerShdw blurRad="50800" dist="38100" dir="2700000" algn="tl" rotWithShape="0">
              <a:srgbClr val="000000">
                <a:alpha val="43000"/>
              </a:srgbClr>
            </a:outerShdw>
          </a:effectLst>
          <a:scene3d>
            <a:camera prst="orthographicFront"/>
            <a:lightRig rig="threePt" dir="t"/>
          </a:scene3d>
          <a:sp3d>
            <a:bevelT w="0" h="0"/>
          </a:sp3d>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pic>
        <p:nvPicPr>
          <p:cNvPr id="15" name="Bildobjekt 14">
            <a:extLst>
              <a:ext uri="{FF2B5EF4-FFF2-40B4-BE49-F238E27FC236}">
                <a16:creationId xmlns:a16="http://schemas.microsoft.com/office/drawing/2014/main" id="{AF986F80-CE81-3D42-9768-4AE52908FA8F}"/>
              </a:ext>
            </a:extLst>
          </p:cNvPr>
          <p:cNvPicPr>
            <a:picLocks noChangeAspect="1"/>
          </p:cNvPicPr>
          <p:nvPr userDrawn="1"/>
        </p:nvPicPr>
        <p:blipFill>
          <a:blip r:embed="rId2"/>
          <a:stretch>
            <a:fillRect/>
          </a:stretch>
        </p:blipFill>
        <p:spPr>
          <a:xfrm>
            <a:off x="8040984" y="4629880"/>
            <a:ext cx="928131" cy="405407"/>
          </a:xfrm>
          <a:prstGeom prst="rect">
            <a:avLst/>
          </a:prstGeom>
        </p:spPr>
      </p:pic>
    </p:spTree>
    <p:extLst>
      <p:ext uri="{BB962C8B-B14F-4D97-AF65-F5344CB8AC3E}">
        <p14:creationId xmlns:p14="http://schemas.microsoft.com/office/powerpoint/2010/main" val="12162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Avsnittsrubrik">
    <p:bg>
      <p:bgPr>
        <a:gradFill>
          <a:gsLst>
            <a:gs pos="0">
              <a:schemeClr val="accent1"/>
            </a:gs>
            <a:gs pos="100000">
              <a:srgbClr val="9AC3D0"/>
            </a:gs>
          </a:gsLst>
          <a:lin ang="11400000" scaled="0"/>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593124" y="720000"/>
            <a:ext cx="7945395" cy="1070714"/>
          </a:xfrm>
        </p:spPr>
        <p:txBody>
          <a:bodyPr anchor="b" anchorCtr="0"/>
          <a:lstStyle>
            <a:lvl1pPr algn="ctr">
              <a:defRPr sz="4800" b="0" cap="all">
                <a:solidFill>
                  <a:schemeClr val="bg1"/>
                </a:solidFill>
              </a:defRPr>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1329980" y="2011663"/>
            <a:ext cx="6391658" cy="1187165"/>
          </a:xfrm>
        </p:spPr>
        <p:txBody>
          <a:bodyPr anchor="t" anchorCtr="0"/>
          <a:lstStyle>
            <a:lvl1pPr marL="0" indent="0" algn="l">
              <a:lnSpc>
                <a:spcPct val="120000"/>
              </a:lnSpc>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C664019-94F8-9243-BB79-4DAA708638D0}" type="datetimeFigureOut">
              <a:rPr lang="sv-SE" smtClean="0"/>
              <a:pPr/>
              <a:t>2023-02-23</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F8BF13D-3B17-2247-B860-0C20DB0EB655}" type="slidenum">
              <a:rPr lang="sv-SE" smtClean="0"/>
              <a:pPr/>
              <a:t>‹#›</a:t>
            </a:fld>
            <a:endParaRPr lang="sv-SE" dirty="0"/>
          </a:p>
        </p:txBody>
      </p:sp>
      <p:pic>
        <p:nvPicPr>
          <p:cNvPr id="9" name="Bildobjekt 8">
            <a:extLst>
              <a:ext uri="{FF2B5EF4-FFF2-40B4-BE49-F238E27FC236}">
                <a16:creationId xmlns:a16="http://schemas.microsoft.com/office/drawing/2014/main" id="{2C907E13-E525-8D42-AEC0-ABF5964A1CC1}"/>
              </a:ext>
            </a:extLst>
          </p:cNvPr>
          <p:cNvPicPr>
            <a:picLocks noChangeAspect="1"/>
          </p:cNvPicPr>
          <p:nvPr userDrawn="1"/>
        </p:nvPicPr>
        <p:blipFill>
          <a:blip r:embed="rId2"/>
          <a:stretch>
            <a:fillRect/>
          </a:stretch>
        </p:blipFill>
        <p:spPr>
          <a:xfrm>
            <a:off x="8040984" y="4629880"/>
            <a:ext cx="928131" cy="405407"/>
          </a:xfrm>
          <a:prstGeom prst="rect">
            <a:avLst/>
          </a:prstGeom>
        </p:spPr>
      </p:pic>
    </p:spTree>
    <p:extLst>
      <p:ext uri="{BB962C8B-B14F-4D97-AF65-F5344CB8AC3E}">
        <p14:creationId xmlns:p14="http://schemas.microsoft.com/office/powerpoint/2010/main" val="3062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vsnittsrubrik">
    <p:bg>
      <p:bgPr>
        <a:gradFill>
          <a:gsLst>
            <a:gs pos="0">
              <a:schemeClr val="bg2"/>
            </a:gs>
            <a:gs pos="100000">
              <a:schemeClr val="tx2"/>
            </a:gs>
          </a:gsLst>
          <a:lin ang="0" scaled="0"/>
        </a:gra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2D3DFD54-C41F-C742-8B1B-11146AEEF150}"/>
              </a:ext>
            </a:extLst>
          </p:cNvPr>
          <p:cNvPicPr>
            <a:picLocks noChangeAspect="1"/>
          </p:cNvPicPr>
          <p:nvPr userDrawn="1"/>
        </p:nvPicPr>
        <p:blipFill>
          <a:blip r:embed="rId2"/>
          <a:stretch>
            <a:fillRect/>
          </a:stretch>
        </p:blipFill>
        <p:spPr>
          <a:xfrm>
            <a:off x="8040984" y="4629880"/>
            <a:ext cx="928131" cy="405407"/>
          </a:xfrm>
          <a:prstGeom prst="rect">
            <a:avLst/>
          </a:prstGeom>
        </p:spPr>
      </p:pic>
      <p:sp>
        <p:nvSpPr>
          <p:cNvPr id="5" name="Rubrik 1">
            <a:extLst>
              <a:ext uri="{FF2B5EF4-FFF2-40B4-BE49-F238E27FC236}">
                <a16:creationId xmlns:a16="http://schemas.microsoft.com/office/drawing/2014/main" id="{AD6811F6-E8AF-654F-897E-7D173ED86C1E}"/>
              </a:ext>
            </a:extLst>
          </p:cNvPr>
          <p:cNvSpPr>
            <a:spLocks noGrp="1"/>
          </p:cNvSpPr>
          <p:nvPr>
            <p:ph type="title"/>
          </p:nvPr>
        </p:nvSpPr>
        <p:spPr>
          <a:xfrm>
            <a:off x="593124" y="720000"/>
            <a:ext cx="7945395" cy="1070714"/>
          </a:xfrm>
        </p:spPr>
        <p:txBody>
          <a:bodyPr anchor="b" anchorCtr="0"/>
          <a:lstStyle>
            <a:lvl1pPr algn="ctr">
              <a:defRPr sz="4800" b="0" cap="all">
                <a:solidFill>
                  <a:schemeClr val="bg1"/>
                </a:solidFill>
              </a:defRPr>
            </a:lvl1pPr>
          </a:lstStyle>
          <a:p>
            <a:r>
              <a:rPr lang="sv-SE"/>
              <a:t>Klicka här för att ändra mall för rubrikformat</a:t>
            </a:r>
            <a:endParaRPr lang="sv-SE" dirty="0"/>
          </a:p>
        </p:txBody>
      </p:sp>
      <p:sp>
        <p:nvSpPr>
          <p:cNvPr id="6" name="Platshållare för text 2">
            <a:extLst>
              <a:ext uri="{FF2B5EF4-FFF2-40B4-BE49-F238E27FC236}">
                <a16:creationId xmlns:a16="http://schemas.microsoft.com/office/drawing/2014/main" id="{00D3B475-5F85-834F-A534-19D2436411BC}"/>
              </a:ext>
            </a:extLst>
          </p:cNvPr>
          <p:cNvSpPr>
            <a:spLocks noGrp="1"/>
          </p:cNvSpPr>
          <p:nvPr>
            <p:ph type="body" idx="1"/>
          </p:nvPr>
        </p:nvSpPr>
        <p:spPr>
          <a:xfrm>
            <a:off x="1329980" y="2011663"/>
            <a:ext cx="6391658" cy="1187165"/>
          </a:xfrm>
        </p:spPr>
        <p:txBody>
          <a:bodyPr anchor="t" anchorCtr="0"/>
          <a:lstStyle>
            <a:lvl1pPr marL="0" indent="0" algn="l">
              <a:lnSpc>
                <a:spcPct val="120000"/>
              </a:lnSpc>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54911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Avsnittsrubrik">
    <p:bg>
      <p:bgPr>
        <a:gradFill>
          <a:gsLst>
            <a:gs pos="0">
              <a:schemeClr val="accent3"/>
            </a:gs>
            <a:gs pos="100000">
              <a:schemeClr val="accent2"/>
            </a:gs>
          </a:gsLst>
          <a:lin ang="0" scaled="0"/>
        </a:gra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2D3DFD54-C41F-C742-8B1B-11146AEEF150}"/>
              </a:ext>
            </a:extLst>
          </p:cNvPr>
          <p:cNvPicPr>
            <a:picLocks noChangeAspect="1"/>
          </p:cNvPicPr>
          <p:nvPr userDrawn="1"/>
        </p:nvPicPr>
        <p:blipFill>
          <a:blip r:embed="rId2"/>
          <a:stretch>
            <a:fillRect/>
          </a:stretch>
        </p:blipFill>
        <p:spPr>
          <a:xfrm>
            <a:off x="8040984" y="4629880"/>
            <a:ext cx="928131" cy="405407"/>
          </a:xfrm>
          <a:prstGeom prst="rect">
            <a:avLst/>
          </a:prstGeom>
        </p:spPr>
      </p:pic>
      <p:sp>
        <p:nvSpPr>
          <p:cNvPr id="5" name="Rubrik 1">
            <a:extLst>
              <a:ext uri="{FF2B5EF4-FFF2-40B4-BE49-F238E27FC236}">
                <a16:creationId xmlns:a16="http://schemas.microsoft.com/office/drawing/2014/main" id="{68B9DD59-8269-4C42-B186-7A16C4C3B14B}"/>
              </a:ext>
            </a:extLst>
          </p:cNvPr>
          <p:cNvSpPr>
            <a:spLocks noGrp="1"/>
          </p:cNvSpPr>
          <p:nvPr>
            <p:ph type="title"/>
          </p:nvPr>
        </p:nvSpPr>
        <p:spPr>
          <a:xfrm>
            <a:off x="593124" y="720000"/>
            <a:ext cx="7945395" cy="1070714"/>
          </a:xfrm>
        </p:spPr>
        <p:txBody>
          <a:bodyPr anchor="b" anchorCtr="0"/>
          <a:lstStyle>
            <a:lvl1pPr algn="ctr">
              <a:defRPr sz="4800" b="0" cap="all">
                <a:solidFill>
                  <a:schemeClr val="bg1"/>
                </a:solidFill>
              </a:defRPr>
            </a:lvl1pPr>
          </a:lstStyle>
          <a:p>
            <a:r>
              <a:rPr lang="sv-SE"/>
              <a:t>Klicka här för att ändra mall för rubrikformat</a:t>
            </a:r>
            <a:endParaRPr lang="sv-SE" dirty="0"/>
          </a:p>
        </p:txBody>
      </p:sp>
      <p:sp>
        <p:nvSpPr>
          <p:cNvPr id="6" name="Platshållare för text 2">
            <a:extLst>
              <a:ext uri="{FF2B5EF4-FFF2-40B4-BE49-F238E27FC236}">
                <a16:creationId xmlns:a16="http://schemas.microsoft.com/office/drawing/2014/main" id="{86D784FF-8854-444C-BA57-31987E0BA774}"/>
              </a:ext>
            </a:extLst>
          </p:cNvPr>
          <p:cNvSpPr>
            <a:spLocks noGrp="1"/>
          </p:cNvSpPr>
          <p:nvPr>
            <p:ph type="body" idx="1"/>
          </p:nvPr>
        </p:nvSpPr>
        <p:spPr>
          <a:xfrm>
            <a:off x="1329980" y="2011663"/>
            <a:ext cx="6391658" cy="1187165"/>
          </a:xfrm>
        </p:spPr>
        <p:txBody>
          <a:bodyPr anchor="t" anchorCtr="0"/>
          <a:lstStyle>
            <a:lvl1pPr marL="0" indent="0" algn="l">
              <a:lnSpc>
                <a:spcPct val="120000"/>
              </a:lnSpc>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15406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Avsnittsrubrik">
    <p:bg>
      <p:bgPr>
        <a:gradFill>
          <a:gsLst>
            <a:gs pos="0">
              <a:schemeClr val="accent5"/>
            </a:gs>
            <a:gs pos="100000">
              <a:schemeClr val="accent3"/>
            </a:gs>
          </a:gsLst>
          <a:lin ang="0" scaled="0"/>
        </a:gra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2D3DFD54-C41F-C742-8B1B-11146AEEF150}"/>
              </a:ext>
            </a:extLst>
          </p:cNvPr>
          <p:cNvPicPr>
            <a:picLocks noChangeAspect="1"/>
          </p:cNvPicPr>
          <p:nvPr userDrawn="1"/>
        </p:nvPicPr>
        <p:blipFill>
          <a:blip r:embed="rId2"/>
          <a:stretch>
            <a:fillRect/>
          </a:stretch>
        </p:blipFill>
        <p:spPr>
          <a:xfrm>
            <a:off x="8040984" y="4629880"/>
            <a:ext cx="928131" cy="405407"/>
          </a:xfrm>
          <a:prstGeom prst="rect">
            <a:avLst/>
          </a:prstGeom>
        </p:spPr>
      </p:pic>
      <p:sp>
        <p:nvSpPr>
          <p:cNvPr id="5" name="Rubrik 1">
            <a:extLst>
              <a:ext uri="{FF2B5EF4-FFF2-40B4-BE49-F238E27FC236}">
                <a16:creationId xmlns:a16="http://schemas.microsoft.com/office/drawing/2014/main" id="{DC1A8AF7-8CB6-3E42-9C7E-A004144CF93B}"/>
              </a:ext>
            </a:extLst>
          </p:cNvPr>
          <p:cNvSpPr>
            <a:spLocks noGrp="1"/>
          </p:cNvSpPr>
          <p:nvPr>
            <p:ph type="title"/>
          </p:nvPr>
        </p:nvSpPr>
        <p:spPr>
          <a:xfrm>
            <a:off x="593124" y="720000"/>
            <a:ext cx="7945395" cy="1070714"/>
          </a:xfrm>
        </p:spPr>
        <p:txBody>
          <a:bodyPr anchor="b" anchorCtr="0"/>
          <a:lstStyle>
            <a:lvl1pPr algn="ctr">
              <a:defRPr sz="4800" b="0" cap="all">
                <a:solidFill>
                  <a:schemeClr val="bg1"/>
                </a:solidFill>
              </a:defRPr>
            </a:lvl1pPr>
          </a:lstStyle>
          <a:p>
            <a:r>
              <a:rPr lang="sv-SE"/>
              <a:t>Klicka här för att ändra mall för rubrikformat</a:t>
            </a:r>
            <a:endParaRPr lang="sv-SE" dirty="0"/>
          </a:p>
        </p:txBody>
      </p:sp>
      <p:sp>
        <p:nvSpPr>
          <p:cNvPr id="6" name="Platshållare för text 2">
            <a:extLst>
              <a:ext uri="{FF2B5EF4-FFF2-40B4-BE49-F238E27FC236}">
                <a16:creationId xmlns:a16="http://schemas.microsoft.com/office/drawing/2014/main" id="{03829EF0-859D-D540-A1FF-BDC259A3621B}"/>
              </a:ext>
            </a:extLst>
          </p:cNvPr>
          <p:cNvSpPr>
            <a:spLocks noGrp="1"/>
          </p:cNvSpPr>
          <p:nvPr>
            <p:ph type="body" idx="1"/>
          </p:nvPr>
        </p:nvSpPr>
        <p:spPr>
          <a:xfrm>
            <a:off x="1329980" y="2011663"/>
            <a:ext cx="6391658" cy="1187165"/>
          </a:xfrm>
        </p:spPr>
        <p:txBody>
          <a:bodyPr anchor="t" anchorCtr="0"/>
          <a:lstStyle>
            <a:lvl1pPr marL="0" indent="0" algn="l">
              <a:lnSpc>
                <a:spcPct val="120000"/>
              </a:lnSpc>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2592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Avsnittsrubrik">
    <p:bg>
      <p:bgPr>
        <a:blipFill dpi="0" rotWithShape="1">
          <a:blip r:embed="rId2">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3ECDC493-57F1-1944-B67C-DD56E56213BC}"/>
              </a:ext>
            </a:extLst>
          </p:cNvPr>
          <p:cNvPicPr>
            <a:picLocks noChangeAspect="1"/>
          </p:cNvPicPr>
          <p:nvPr userDrawn="1"/>
        </p:nvPicPr>
        <p:blipFill>
          <a:blip r:embed="rId3"/>
          <a:stretch>
            <a:fillRect/>
          </a:stretch>
        </p:blipFill>
        <p:spPr>
          <a:xfrm>
            <a:off x="8040028" y="4629462"/>
            <a:ext cx="930043" cy="406243"/>
          </a:xfrm>
          <a:prstGeom prst="rect">
            <a:avLst/>
          </a:prstGeom>
        </p:spPr>
      </p:pic>
      <p:sp>
        <p:nvSpPr>
          <p:cNvPr id="8" name="Rubrik 1">
            <a:extLst>
              <a:ext uri="{FF2B5EF4-FFF2-40B4-BE49-F238E27FC236}">
                <a16:creationId xmlns:a16="http://schemas.microsoft.com/office/drawing/2014/main" id="{625E5B2F-7C05-F845-A8D5-0595187C0F1C}"/>
              </a:ext>
            </a:extLst>
          </p:cNvPr>
          <p:cNvSpPr>
            <a:spLocks noGrp="1"/>
          </p:cNvSpPr>
          <p:nvPr>
            <p:ph type="title"/>
          </p:nvPr>
        </p:nvSpPr>
        <p:spPr>
          <a:xfrm>
            <a:off x="593124" y="1338355"/>
            <a:ext cx="7945395" cy="1070714"/>
          </a:xfrm>
        </p:spPr>
        <p:txBody>
          <a:bodyPr anchor="b" anchorCtr="0"/>
          <a:lstStyle>
            <a:lvl1pPr algn="ctr">
              <a:defRPr sz="4800" b="0" cap="all">
                <a:solidFill>
                  <a:schemeClr val="tx2"/>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A6760969-8B95-A847-ABB0-762AC6BBB74A}"/>
              </a:ext>
            </a:extLst>
          </p:cNvPr>
          <p:cNvSpPr>
            <a:spLocks noGrp="1"/>
          </p:cNvSpPr>
          <p:nvPr>
            <p:ph type="body" idx="1"/>
          </p:nvPr>
        </p:nvSpPr>
        <p:spPr>
          <a:xfrm>
            <a:off x="1374585" y="2502317"/>
            <a:ext cx="6391658" cy="1187165"/>
          </a:xfrm>
        </p:spPr>
        <p:txBody>
          <a:bodyPr anchor="t" anchorCtr="0"/>
          <a:lstStyle>
            <a:lvl1pPr marL="0" indent="0" algn="ctr">
              <a:lnSpc>
                <a:spcPct val="120000"/>
              </a:lnSpc>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8261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tmplLst>
          <p:tmpl lvl="1">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8_Avsnittsrubrik">
    <p:bg>
      <p:bgPr>
        <a:blipFill dpi="0" rotWithShape="1">
          <a:blip r:embed="rId2">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638910" y="1597847"/>
            <a:ext cx="5863006" cy="1070714"/>
          </a:xfrm>
        </p:spPr>
        <p:txBody>
          <a:bodyPr anchor="b" anchorCtr="0"/>
          <a:lstStyle>
            <a:lvl1pPr algn="ctr">
              <a:defRPr sz="4800" b="0"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1374585" y="2761809"/>
            <a:ext cx="6391658" cy="1187165"/>
          </a:xfrm>
        </p:spPr>
        <p:txBody>
          <a:bodyPr anchor="t" anchorCtr="0"/>
          <a:lstStyle>
            <a:lvl1pPr marL="0" indent="0" algn="ctr">
              <a:lnSpc>
                <a:spcPct val="120000"/>
              </a:lnSpc>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C664019-94F8-9243-BB79-4DAA708638D0}" type="datetimeFigureOut">
              <a:rPr lang="sv-SE" smtClean="0"/>
              <a:pPr/>
              <a:t>2023-02-23</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F8BF13D-3B17-2247-B860-0C20DB0EB655}" type="slidenum">
              <a:rPr lang="sv-SE" smtClean="0"/>
              <a:pPr/>
              <a:t>‹#›</a:t>
            </a:fld>
            <a:endParaRPr lang="sv-SE" dirty="0"/>
          </a:p>
        </p:txBody>
      </p:sp>
      <p:pic>
        <p:nvPicPr>
          <p:cNvPr id="10" name="Bildobjekt 9">
            <a:extLst>
              <a:ext uri="{FF2B5EF4-FFF2-40B4-BE49-F238E27FC236}">
                <a16:creationId xmlns:a16="http://schemas.microsoft.com/office/drawing/2014/main" id="{3ECDC493-57F1-1944-B67C-DD56E56213BC}"/>
              </a:ext>
            </a:extLst>
          </p:cNvPr>
          <p:cNvPicPr>
            <a:picLocks noChangeAspect="1"/>
          </p:cNvPicPr>
          <p:nvPr userDrawn="1"/>
        </p:nvPicPr>
        <p:blipFill>
          <a:blip r:embed="rId3"/>
          <a:stretch>
            <a:fillRect/>
          </a:stretch>
        </p:blipFill>
        <p:spPr>
          <a:xfrm>
            <a:off x="8040028" y="4629462"/>
            <a:ext cx="930043" cy="406243"/>
          </a:xfrm>
          <a:prstGeom prst="rect">
            <a:avLst/>
          </a:prstGeom>
        </p:spPr>
      </p:pic>
    </p:spTree>
    <p:extLst>
      <p:ext uri="{BB962C8B-B14F-4D97-AF65-F5344CB8AC3E}">
        <p14:creationId xmlns:p14="http://schemas.microsoft.com/office/powerpoint/2010/main" val="196268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Avsnittsrubrik">
    <p:bg>
      <p:bgPr>
        <a:blipFill dpi="0" rotWithShape="1">
          <a:blip r:embed="rId2">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4C664019-94F8-9243-BB79-4DAA708638D0}" type="datetimeFigureOut">
              <a:rPr lang="sv-SE" smtClean="0"/>
              <a:pPr/>
              <a:t>2023-02-23</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F8BF13D-3B17-2247-B860-0C20DB0EB655}" type="slidenum">
              <a:rPr lang="sv-SE" smtClean="0"/>
              <a:pPr/>
              <a:t>‹#›</a:t>
            </a:fld>
            <a:endParaRPr lang="sv-SE" dirty="0"/>
          </a:p>
        </p:txBody>
      </p:sp>
      <p:pic>
        <p:nvPicPr>
          <p:cNvPr id="10" name="Bildobjekt 9">
            <a:extLst>
              <a:ext uri="{FF2B5EF4-FFF2-40B4-BE49-F238E27FC236}">
                <a16:creationId xmlns:a16="http://schemas.microsoft.com/office/drawing/2014/main" id="{3ECDC493-57F1-1944-B67C-DD56E56213BC}"/>
              </a:ext>
            </a:extLst>
          </p:cNvPr>
          <p:cNvPicPr>
            <a:picLocks noChangeAspect="1"/>
          </p:cNvPicPr>
          <p:nvPr userDrawn="1"/>
        </p:nvPicPr>
        <p:blipFill>
          <a:blip r:embed="rId3"/>
          <a:stretch>
            <a:fillRect/>
          </a:stretch>
        </p:blipFill>
        <p:spPr>
          <a:xfrm>
            <a:off x="8040028" y="4629462"/>
            <a:ext cx="930043" cy="406243"/>
          </a:xfrm>
          <a:prstGeom prst="rect">
            <a:avLst/>
          </a:prstGeom>
        </p:spPr>
      </p:pic>
      <p:sp>
        <p:nvSpPr>
          <p:cNvPr id="8" name="Rubrik 1">
            <a:extLst>
              <a:ext uri="{FF2B5EF4-FFF2-40B4-BE49-F238E27FC236}">
                <a16:creationId xmlns:a16="http://schemas.microsoft.com/office/drawing/2014/main" id="{35DD5293-0E63-B849-BE15-D9D8F27DCF3C}"/>
              </a:ext>
            </a:extLst>
          </p:cNvPr>
          <p:cNvSpPr>
            <a:spLocks noGrp="1"/>
          </p:cNvSpPr>
          <p:nvPr>
            <p:ph type="title"/>
          </p:nvPr>
        </p:nvSpPr>
        <p:spPr>
          <a:xfrm>
            <a:off x="593124" y="1338355"/>
            <a:ext cx="7945395" cy="1070714"/>
          </a:xfrm>
        </p:spPr>
        <p:txBody>
          <a:bodyPr anchor="b" anchorCtr="0"/>
          <a:lstStyle>
            <a:lvl1pPr algn="ctr">
              <a:defRPr sz="4800" b="0" cap="all">
                <a:solidFill>
                  <a:schemeClr val="tx2"/>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2F0AEAE3-A313-E241-AD12-3131881977A5}"/>
              </a:ext>
            </a:extLst>
          </p:cNvPr>
          <p:cNvSpPr>
            <a:spLocks noGrp="1"/>
          </p:cNvSpPr>
          <p:nvPr>
            <p:ph type="body" idx="1"/>
          </p:nvPr>
        </p:nvSpPr>
        <p:spPr>
          <a:xfrm>
            <a:off x="1374585" y="2502317"/>
            <a:ext cx="6391658" cy="1187165"/>
          </a:xfrm>
        </p:spPr>
        <p:txBody>
          <a:bodyPr anchor="t" anchorCtr="0"/>
          <a:lstStyle>
            <a:lvl1pPr marL="0" indent="0" algn="ctr">
              <a:lnSpc>
                <a:spcPct val="120000"/>
              </a:lnSpc>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45009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tmplLst>
          <p:tmpl lvl="1">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Avsnittsrubri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649732" y="2230893"/>
            <a:ext cx="5863006" cy="1070714"/>
          </a:xfrm>
        </p:spPr>
        <p:txBody>
          <a:bodyPr anchor="b" anchorCtr="0"/>
          <a:lstStyle>
            <a:lvl1pPr algn="ctr">
              <a:defRPr sz="4800" b="0" cap="all"/>
            </a:lvl1pPr>
          </a:lstStyle>
          <a:p>
            <a:r>
              <a:rPr lang="sv-SE"/>
              <a:t>Klicka här för att ändra mall för rubrikformat</a:t>
            </a:r>
            <a:endParaRPr lang="sv-SE" dirty="0"/>
          </a:p>
        </p:txBody>
      </p:sp>
      <p:sp>
        <p:nvSpPr>
          <p:cNvPr id="5" name="Platshållare för datum 4"/>
          <p:cNvSpPr>
            <a:spLocks noGrp="1"/>
          </p:cNvSpPr>
          <p:nvPr>
            <p:ph type="dt" sz="half" idx="10"/>
          </p:nvPr>
        </p:nvSpPr>
        <p:spPr/>
        <p:txBody>
          <a:bodyPr/>
          <a:lstStyle/>
          <a:p>
            <a:fld id="{4C664019-94F8-9243-BB79-4DAA708638D0}" type="datetimeFigureOut">
              <a:rPr lang="sv-SE" smtClean="0"/>
              <a:pPr/>
              <a:t>2023-02-23</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F8BF13D-3B17-2247-B860-0C20DB0EB655}" type="slidenum">
              <a:rPr lang="sv-SE" smtClean="0"/>
              <a:pPr/>
              <a:t>‹#›</a:t>
            </a:fld>
            <a:endParaRPr lang="sv-SE" dirty="0"/>
          </a:p>
        </p:txBody>
      </p:sp>
      <p:pic>
        <p:nvPicPr>
          <p:cNvPr id="10" name="Bildobjekt 9">
            <a:extLst>
              <a:ext uri="{FF2B5EF4-FFF2-40B4-BE49-F238E27FC236}">
                <a16:creationId xmlns:a16="http://schemas.microsoft.com/office/drawing/2014/main" id="{3ECDC493-57F1-1944-B67C-DD56E56213BC}"/>
              </a:ext>
            </a:extLst>
          </p:cNvPr>
          <p:cNvPicPr>
            <a:picLocks noChangeAspect="1"/>
          </p:cNvPicPr>
          <p:nvPr userDrawn="1"/>
        </p:nvPicPr>
        <p:blipFill>
          <a:blip r:embed="rId3"/>
          <a:stretch>
            <a:fillRect/>
          </a:stretch>
        </p:blipFill>
        <p:spPr>
          <a:xfrm>
            <a:off x="8040028" y="4629462"/>
            <a:ext cx="930043" cy="406243"/>
          </a:xfrm>
          <a:prstGeom prst="rect">
            <a:avLst/>
          </a:prstGeom>
        </p:spPr>
      </p:pic>
    </p:spTree>
    <p:extLst>
      <p:ext uri="{BB962C8B-B14F-4D97-AF65-F5344CB8AC3E}">
        <p14:creationId xmlns:p14="http://schemas.microsoft.com/office/powerpoint/2010/main" val="1355523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573012" y="1251566"/>
            <a:ext cx="5863006" cy="1070714"/>
          </a:xfrm>
        </p:spPr>
        <p:txBody>
          <a:bodyPr anchor="b" anchorCtr="0"/>
          <a:lstStyle>
            <a:lvl1pPr algn="l">
              <a:defRPr sz="4800" b="0" cap="all">
                <a:solidFill>
                  <a:schemeClr val="bg1"/>
                </a:solidFill>
              </a:defRPr>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562987" y="2659008"/>
            <a:ext cx="3987371" cy="1187165"/>
          </a:xfrm>
        </p:spPr>
        <p:txBody>
          <a:bodyPr anchor="t" anchorCtr="0"/>
          <a:lstStyle>
            <a:lvl1pPr marL="0" indent="0" algn="l">
              <a:lnSpc>
                <a:spcPct val="120000"/>
              </a:lnSpc>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pic>
        <p:nvPicPr>
          <p:cNvPr id="11" name="Bildobjekt 10">
            <a:extLst>
              <a:ext uri="{FF2B5EF4-FFF2-40B4-BE49-F238E27FC236}">
                <a16:creationId xmlns:a16="http://schemas.microsoft.com/office/drawing/2014/main" id="{FE49CE9B-AC32-8042-98D5-82C91D09EAB1}"/>
              </a:ext>
            </a:extLst>
          </p:cNvPr>
          <p:cNvPicPr>
            <a:picLocks noChangeAspect="1"/>
          </p:cNvPicPr>
          <p:nvPr userDrawn="1"/>
        </p:nvPicPr>
        <p:blipFill>
          <a:blip r:embed="rId3"/>
          <a:stretch>
            <a:fillRect/>
          </a:stretch>
        </p:blipFill>
        <p:spPr>
          <a:xfrm>
            <a:off x="8040984" y="4629880"/>
            <a:ext cx="928131" cy="405407"/>
          </a:xfrm>
          <a:prstGeom prst="rect">
            <a:avLst/>
          </a:prstGeom>
        </p:spPr>
      </p:pic>
    </p:spTree>
    <p:extLst>
      <p:ext uri="{BB962C8B-B14F-4D97-AF65-F5344CB8AC3E}">
        <p14:creationId xmlns:p14="http://schemas.microsoft.com/office/powerpoint/2010/main" val="142856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Avsnittsrubrik">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3ECDC493-57F1-1944-B67C-DD56E56213BC}"/>
              </a:ext>
            </a:extLst>
          </p:cNvPr>
          <p:cNvPicPr>
            <a:picLocks noChangeAspect="1"/>
          </p:cNvPicPr>
          <p:nvPr userDrawn="1"/>
        </p:nvPicPr>
        <p:blipFill>
          <a:blip r:embed="rId2"/>
          <a:stretch>
            <a:fillRect/>
          </a:stretch>
        </p:blipFill>
        <p:spPr>
          <a:xfrm>
            <a:off x="8040028" y="4629462"/>
            <a:ext cx="930043" cy="406243"/>
          </a:xfrm>
          <a:prstGeom prst="rect">
            <a:avLst/>
          </a:prstGeom>
        </p:spPr>
      </p:pic>
      <p:sp>
        <p:nvSpPr>
          <p:cNvPr id="8" name="Rubrik 1">
            <a:extLst>
              <a:ext uri="{FF2B5EF4-FFF2-40B4-BE49-F238E27FC236}">
                <a16:creationId xmlns:a16="http://schemas.microsoft.com/office/drawing/2014/main" id="{3E10A5AE-469F-9C46-A42E-B2AD938E16C4}"/>
              </a:ext>
            </a:extLst>
          </p:cNvPr>
          <p:cNvSpPr>
            <a:spLocks noGrp="1"/>
          </p:cNvSpPr>
          <p:nvPr>
            <p:ph type="title"/>
          </p:nvPr>
        </p:nvSpPr>
        <p:spPr>
          <a:xfrm>
            <a:off x="593124" y="1338355"/>
            <a:ext cx="7945395" cy="1070714"/>
          </a:xfrm>
        </p:spPr>
        <p:txBody>
          <a:bodyPr anchor="b" anchorCtr="0"/>
          <a:lstStyle>
            <a:lvl1pPr algn="ctr">
              <a:defRPr sz="4800" b="0" cap="all">
                <a:solidFill>
                  <a:schemeClr val="bg2"/>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4917C5D5-9AA3-004B-B507-D5005EEC6C2A}"/>
              </a:ext>
            </a:extLst>
          </p:cNvPr>
          <p:cNvSpPr>
            <a:spLocks noGrp="1"/>
          </p:cNvSpPr>
          <p:nvPr>
            <p:ph type="body" idx="1"/>
          </p:nvPr>
        </p:nvSpPr>
        <p:spPr>
          <a:xfrm>
            <a:off x="1374585" y="2502317"/>
            <a:ext cx="6391658" cy="1187165"/>
          </a:xfrm>
        </p:spPr>
        <p:txBody>
          <a:bodyPr anchor="t" anchorCtr="0"/>
          <a:lstStyle>
            <a:lvl1pPr marL="0" indent="0" algn="ctr">
              <a:lnSpc>
                <a:spcPct val="120000"/>
              </a:lnSpc>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7307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tmplLst>
          <p:tmpl lvl="1">
            <p:tnLst>
              <p:par>
                <p:cTn presetID="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6_Avsnittsrubri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693016" y="1873791"/>
            <a:ext cx="5863006" cy="1070714"/>
          </a:xfrm>
        </p:spPr>
        <p:txBody>
          <a:bodyPr anchor="b" anchorCtr="0"/>
          <a:lstStyle>
            <a:lvl1pPr algn="ctr">
              <a:defRPr sz="4800" b="0" cap="all">
                <a:solidFill>
                  <a:schemeClr val="bg1"/>
                </a:solidFill>
              </a:defRPr>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1488208" y="3405677"/>
            <a:ext cx="6391658" cy="1187165"/>
          </a:xfrm>
        </p:spPr>
        <p:txBody>
          <a:bodyPr anchor="t" anchorCtr="0"/>
          <a:lstStyle>
            <a:lvl1pPr marL="0" indent="0" algn="ctr">
              <a:lnSpc>
                <a:spcPct val="120000"/>
              </a:lnSpc>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C664019-94F8-9243-BB79-4DAA708638D0}" type="datetimeFigureOut">
              <a:rPr lang="sv-SE" smtClean="0"/>
              <a:pPr/>
              <a:t>2023-02-23</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F8BF13D-3B17-2247-B860-0C20DB0EB655}" type="slidenum">
              <a:rPr lang="sv-SE" smtClean="0"/>
              <a:pPr/>
              <a:t>‹#›</a:t>
            </a:fld>
            <a:endParaRPr lang="sv-SE" dirty="0"/>
          </a:p>
        </p:txBody>
      </p:sp>
      <p:pic>
        <p:nvPicPr>
          <p:cNvPr id="8" name="Bildobjekt 7">
            <a:extLst>
              <a:ext uri="{FF2B5EF4-FFF2-40B4-BE49-F238E27FC236}">
                <a16:creationId xmlns:a16="http://schemas.microsoft.com/office/drawing/2014/main" id="{A873F3D3-21BD-DE46-B011-5F9F72409EEE}"/>
              </a:ext>
            </a:extLst>
          </p:cNvPr>
          <p:cNvPicPr>
            <a:picLocks noChangeAspect="1"/>
          </p:cNvPicPr>
          <p:nvPr userDrawn="1"/>
        </p:nvPicPr>
        <p:blipFill>
          <a:blip r:embed="rId3"/>
          <a:stretch>
            <a:fillRect/>
          </a:stretch>
        </p:blipFill>
        <p:spPr>
          <a:xfrm>
            <a:off x="8040984" y="4629880"/>
            <a:ext cx="928131" cy="405407"/>
          </a:xfrm>
          <a:prstGeom prst="rect">
            <a:avLst/>
          </a:prstGeom>
        </p:spPr>
      </p:pic>
    </p:spTree>
    <p:extLst>
      <p:ext uri="{BB962C8B-B14F-4D97-AF65-F5344CB8AC3E}">
        <p14:creationId xmlns:p14="http://schemas.microsoft.com/office/powerpoint/2010/main" val="62143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typ">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7783619-2839-434D-9E71-335A4FF91D85}"/>
              </a:ext>
            </a:extLst>
          </p:cNvPr>
          <p:cNvPicPr>
            <a:picLocks noChangeAspect="1"/>
          </p:cNvPicPr>
          <p:nvPr userDrawn="1"/>
        </p:nvPicPr>
        <p:blipFill>
          <a:blip r:embed="rId2"/>
          <a:stretch>
            <a:fillRect/>
          </a:stretch>
        </p:blipFill>
        <p:spPr>
          <a:xfrm>
            <a:off x="3367691" y="2092558"/>
            <a:ext cx="2408618" cy="1052084"/>
          </a:xfrm>
          <a:prstGeom prst="rect">
            <a:avLst/>
          </a:prstGeom>
        </p:spPr>
      </p:pic>
      <p:pic>
        <p:nvPicPr>
          <p:cNvPr id="4" name="Bildobjekt 3">
            <a:extLst>
              <a:ext uri="{FF2B5EF4-FFF2-40B4-BE49-F238E27FC236}">
                <a16:creationId xmlns:a16="http://schemas.microsoft.com/office/drawing/2014/main" id="{8F1479DF-9C35-3040-B527-8D89343044D6}"/>
              </a:ext>
            </a:extLst>
          </p:cNvPr>
          <p:cNvPicPr>
            <a:picLocks noChangeAspect="1"/>
          </p:cNvPicPr>
          <p:nvPr userDrawn="1"/>
        </p:nvPicPr>
        <p:blipFill>
          <a:blip r:embed="rId3"/>
          <a:stretch>
            <a:fillRect/>
          </a:stretch>
        </p:blipFill>
        <p:spPr>
          <a:xfrm>
            <a:off x="4721549" y="4434320"/>
            <a:ext cx="238716" cy="238716"/>
          </a:xfrm>
          <a:prstGeom prst="rect">
            <a:avLst/>
          </a:prstGeom>
        </p:spPr>
      </p:pic>
      <p:pic>
        <p:nvPicPr>
          <p:cNvPr id="7" name="Bildobjekt 6">
            <a:extLst>
              <a:ext uri="{FF2B5EF4-FFF2-40B4-BE49-F238E27FC236}">
                <a16:creationId xmlns:a16="http://schemas.microsoft.com/office/drawing/2014/main" id="{F35C1522-363C-6848-B015-92FE21603BA8}"/>
              </a:ext>
            </a:extLst>
          </p:cNvPr>
          <p:cNvPicPr>
            <a:picLocks noChangeAspect="1"/>
          </p:cNvPicPr>
          <p:nvPr userDrawn="1"/>
        </p:nvPicPr>
        <p:blipFill>
          <a:blip r:embed="rId4"/>
          <a:stretch>
            <a:fillRect/>
          </a:stretch>
        </p:blipFill>
        <p:spPr>
          <a:xfrm>
            <a:off x="5039278" y="4434320"/>
            <a:ext cx="238716" cy="238716"/>
          </a:xfrm>
          <a:prstGeom prst="rect">
            <a:avLst/>
          </a:prstGeom>
        </p:spPr>
      </p:pic>
      <p:pic>
        <p:nvPicPr>
          <p:cNvPr id="9" name="Bildobjekt 8">
            <a:extLst>
              <a:ext uri="{FF2B5EF4-FFF2-40B4-BE49-F238E27FC236}">
                <a16:creationId xmlns:a16="http://schemas.microsoft.com/office/drawing/2014/main" id="{96C346D4-A143-964B-BBE3-4CD12F50C50B}"/>
              </a:ext>
            </a:extLst>
          </p:cNvPr>
          <p:cNvPicPr>
            <a:picLocks noChangeAspect="1"/>
          </p:cNvPicPr>
          <p:nvPr userDrawn="1"/>
        </p:nvPicPr>
        <p:blipFill>
          <a:blip r:embed="rId5"/>
          <a:stretch>
            <a:fillRect/>
          </a:stretch>
        </p:blipFill>
        <p:spPr>
          <a:xfrm>
            <a:off x="5676239" y="4434320"/>
            <a:ext cx="238716" cy="238716"/>
          </a:xfrm>
          <a:prstGeom prst="rect">
            <a:avLst/>
          </a:prstGeom>
        </p:spPr>
      </p:pic>
      <p:pic>
        <p:nvPicPr>
          <p:cNvPr id="10" name="Bildobjekt 9">
            <a:extLst>
              <a:ext uri="{FF2B5EF4-FFF2-40B4-BE49-F238E27FC236}">
                <a16:creationId xmlns:a16="http://schemas.microsoft.com/office/drawing/2014/main" id="{6A704DE4-0B4D-B940-9AD5-84B623054636}"/>
              </a:ext>
            </a:extLst>
          </p:cNvPr>
          <p:cNvPicPr>
            <a:picLocks noChangeAspect="1"/>
          </p:cNvPicPr>
          <p:nvPr userDrawn="1"/>
        </p:nvPicPr>
        <p:blipFill>
          <a:blip r:embed="rId6"/>
          <a:stretch>
            <a:fillRect/>
          </a:stretch>
        </p:blipFill>
        <p:spPr>
          <a:xfrm>
            <a:off x="5368578" y="4434320"/>
            <a:ext cx="238716" cy="238716"/>
          </a:xfrm>
          <a:prstGeom prst="rect">
            <a:avLst/>
          </a:prstGeom>
        </p:spPr>
      </p:pic>
      <p:sp>
        <p:nvSpPr>
          <p:cNvPr id="12" name="Platshållare för text 11">
            <a:extLst>
              <a:ext uri="{FF2B5EF4-FFF2-40B4-BE49-F238E27FC236}">
                <a16:creationId xmlns:a16="http://schemas.microsoft.com/office/drawing/2014/main" id="{46DCB4C1-CF15-DF40-96F5-707A23F3A672}"/>
              </a:ext>
            </a:extLst>
          </p:cNvPr>
          <p:cNvSpPr>
            <a:spLocks noGrp="1"/>
          </p:cNvSpPr>
          <p:nvPr>
            <p:ph type="body" sz="quarter" idx="10"/>
          </p:nvPr>
        </p:nvSpPr>
        <p:spPr>
          <a:xfrm>
            <a:off x="1444112" y="4431173"/>
            <a:ext cx="3203641" cy="405949"/>
          </a:xfrm>
        </p:spPr>
        <p:txBody>
          <a:bodyPr/>
          <a:lstStyle>
            <a:lvl1pPr algn="r">
              <a:defRPr sz="1400">
                <a:solidFill>
                  <a:schemeClr val="bg1"/>
                </a:solidFill>
                <a:latin typeface="Impact" panose="020B080603090205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041808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Logotyp">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7783619-2839-434D-9E71-335A4FF91D85}"/>
              </a:ext>
            </a:extLst>
          </p:cNvPr>
          <p:cNvPicPr>
            <a:picLocks noChangeAspect="1"/>
          </p:cNvPicPr>
          <p:nvPr userDrawn="1"/>
        </p:nvPicPr>
        <p:blipFill>
          <a:blip r:embed="rId2"/>
          <a:stretch>
            <a:fillRect/>
          </a:stretch>
        </p:blipFill>
        <p:spPr>
          <a:xfrm>
            <a:off x="3367691" y="2070256"/>
            <a:ext cx="2408618" cy="1052085"/>
          </a:xfrm>
          <a:prstGeom prst="rect">
            <a:avLst/>
          </a:prstGeom>
        </p:spPr>
      </p:pic>
    </p:spTree>
    <p:extLst>
      <p:ext uri="{BB962C8B-B14F-4D97-AF65-F5344CB8AC3E}">
        <p14:creationId xmlns:p14="http://schemas.microsoft.com/office/powerpoint/2010/main" val="3795607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Logotyp">
    <p:bg>
      <p:bgPr>
        <a:gradFill>
          <a:gsLst>
            <a:gs pos="0">
              <a:schemeClr val="bg2"/>
            </a:gs>
            <a:gs pos="100000">
              <a:schemeClr val="bg2"/>
            </a:gs>
          </a:gsLst>
          <a:lin ang="0" scaled="0"/>
        </a:gra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7783619-2839-434D-9E71-335A4FF91D85}"/>
              </a:ext>
            </a:extLst>
          </p:cNvPr>
          <p:cNvPicPr>
            <a:picLocks noChangeAspect="1"/>
          </p:cNvPicPr>
          <p:nvPr userDrawn="1"/>
        </p:nvPicPr>
        <p:blipFill>
          <a:blip r:embed="rId2"/>
          <a:stretch>
            <a:fillRect/>
          </a:stretch>
        </p:blipFill>
        <p:spPr>
          <a:xfrm>
            <a:off x="3367692" y="2092558"/>
            <a:ext cx="2408617" cy="1052084"/>
          </a:xfrm>
          <a:prstGeom prst="rect">
            <a:avLst/>
          </a:prstGeom>
        </p:spPr>
      </p:pic>
      <p:pic>
        <p:nvPicPr>
          <p:cNvPr id="4" name="Bildobjekt 3">
            <a:extLst>
              <a:ext uri="{FF2B5EF4-FFF2-40B4-BE49-F238E27FC236}">
                <a16:creationId xmlns:a16="http://schemas.microsoft.com/office/drawing/2014/main" id="{792BC980-29A6-634A-92ED-CC3445A4E358}"/>
              </a:ext>
            </a:extLst>
          </p:cNvPr>
          <p:cNvPicPr>
            <a:picLocks noChangeAspect="1"/>
          </p:cNvPicPr>
          <p:nvPr userDrawn="1"/>
        </p:nvPicPr>
        <p:blipFill>
          <a:blip r:embed="rId3"/>
          <a:stretch>
            <a:fillRect/>
          </a:stretch>
        </p:blipFill>
        <p:spPr>
          <a:xfrm>
            <a:off x="4721549" y="4434320"/>
            <a:ext cx="238716" cy="238716"/>
          </a:xfrm>
          <a:prstGeom prst="rect">
            <a:avLst/>
          </a:prstGeom>
        </p:spPr>
      </p:pic>
      <p:pic>
        <p:nvPicPr>
          <p:cNvPr id="5" name="Bildobjekt 4">
            <a:extLst>
              <a:ext uri="{FF2B5EF4-FFF2-40B4-BE49-F238E27FC236}">
                <a16:creationId xmlns:a16="http://schemas.microsoft.com/office/drawing/2014/main" id="{A076A401-03BB-EF4F-88FA-FC510FFF3DEE}"/>
              </a:ext>
            </a:extLst>
          </p:cNvPr>
          <p:cNvPicPr>
            <a:picLocks noChangeAspect="1"/>
          </p:cNvPicPr>
          <p:nvPr userDrawn="1"/>
        </p:nvPicPr>
        <p:blipFill>
          <a:blip r:embed="rId4"/>
          <a:stretch>
            <a:fillRect/>
          </a:stretch>
        </p:blipFill>
        <p:spPr>
          <a:xfrm>
            <a:off x="5039278" y="4434320"/>
            <a:ext cx="238716" cy="238716"/>
          </a:xfrm>
          <a:prstGeom prst="rect">
            <a:avLst/>
          </a:prstGeom>
        </p:spPr>
      </p:pic>
      <p:pic>
        <p:nvPicPr>
          <p:cNvPr id="6" name="Bildobjekt 5">
            <a:extLst>
              <a:ext uri="{FF2B5EF4-FFF2-40B4-BE49-F238E27FC236}">
                <a16:creationId xmlns:a16="http://schemas.microsoft.com/office/drawing/2014/main" id="{F7AD465D-5764-424B-AB0B-8BABCB603E21}"/>
              </a:ext>
            </a:extLst>
          </p:cNvPr>
          <p:cNvPicPr>
            <a:picLocks noChangeAspect="1"/>
          </p:cNvPicPr>
          <p:nvPr userDrawn="1"/>
        </p:nvPicPr>
        <p:blipFill>
          <a:blip r:embed="rId5"/>
          <a:stretch>
            <a:fillRect/>
          </a:stretch>
        </p:blipFill>
        <p:spPr>
          <a:xfrm>
            <a:off x="5676239" y="4434320"/>
            <a:ext cx="238716" cy="238716"/>
          </a:xfrm>
          <a:prstGeom prst="rect">
            <a:avLst/>
          </a:prstGeom>
        </p:spPr>
      </p:pic>
      <p:pic>
        <p:nvPicPr>
          <p:cNvPr id="7" name="Bildobjekt 6">
            <a:extLst>
              <a:ext uri="{FF2B5EF4-FFF2-40B4-BE49-F238E27FC236}">
                <a16:creationId xmlns:a16="http://schemas.microsoft.com/office/drawing/2014/main" id="{3376ADB8-B8FF-DF44-8E9B-7379D6F7D95D}"/>
              </a:ext>
            </a:extLst>
          </p:cNvPr>
          <p:cNvPicPr>
            <a:picLocks noChangeAspect="1"/>
          </p:cNvPicPr>
          <p:nvPr userDrawn="1"/>
        </p:nvPicPr>
        <p:blipFill>
          <a:blip r:embed="rId6"/>
          <a:stretch>
            <a:fillRect/>
          </a:stretch>
        </p:blipFill>
        <p:spPr>
          <a:xfrm>
            <a:off x="5368578" y="4434320"/>
            <a:ext cx="238716" cy="238716"/>
          </a:xfrm>
          <a:prstGeom prst="rect">
            <a:avLst/>
          </a:prstGeom>
        </p:spPr>
      </p:pic>
      <p:sp>
        <p:nvSpPr>
          <p:cNvPr id="8" name="Platshållare för text 11">
            <a:extLst>
              <a:ext uri="{FF2B5EF4-FFF2-40B4-BE49-F238E27FC236}">
                <a16:creationId xmlns:a16="http://schemas.microsoft.com/office/drawing/2014/main" id="{FFE838F2-662F-0A41-9A2E-E5D361C06171}"/>
              </a:ext>
            </a:extLst>
          </p:cNvPr>
          <p:cNvSpPr>
            <a:spLocks noGrp="1"/>
          </p:cNvSpPr>
          <p:nvPr>
            <p:ph type="body" sz="quarter" idx="10" hasCustomPrompt="1"/>
          </p:nvPr>
        </p:nvSpPr>
        <p:spPr>
          <a:xfrm>
            <a:off x="1444112" y="4431173"/>
            <a:ext cx="3203641" cy="405949"/>
          </a:xfrm>
        </p:spPr>
        <p:txBody>
          <a:bodyPr/>
          <a:lstStyle>
            <a:lvl1pPr algn="r">
              <a:defRPr sz="1400">
                <a:solidFill>
                  <a:schemeClr val="bg1"/>
                </a:solidFill>
                <a:latin typeface="Impact" panose="020B0806030902050204" pitchFamily="34" charset="0"/>
              </a:defRPr>
            </a:lvl1pPr>
          </a:lstStyle>
          <a:p>
            <a:r>
              <a:rPr lang="sv-SE" dirty="0"/>
              <a:t>BYGGCHEFERNA.SE
NIVÅ TVÅ
NIVÅ TRE
NIVÅ FYRA
NIVÅ FEM</a:t>
            </a:r>
          </a:p>
        </p:txBody>
      </p:sp>
    </p:spTree>
    <p:extLst>
      <p:ext uri="{BB962C8B-B14F-4D97-AF65-F5344CB8AC3E}">
        <p14:creationId xmlns:p14="http://schemas.microsoft.com/office/powerpoint/2010/main" val="321246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unkter">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74098" y="352327"/>
            <a:ext cx="7992630" cy="800485"/>
          </a:xfrm>
        </p:spPr>
        <p:txBody>
          <a:bodyPr anchor="b" anchorCtr="0"/>
          <a:lstStyle>
            <a:lvl1pPr algn="ctr">
              <a:defRPr sz="4800" b="0" cap="all">
                <a:solidFill>
                  <a:schemeClr val="bg2"/>
                </a:solidFill>
              </a:defRPr>
            </a:lvl1pPr>
          </a:lstStyle>
          <a:p>
            <a:r>
              <a:rPr lang="sv-SE" dirty="0"/>
              <a:t>rubrik</a:t>
            </a:r>
          </a:p>
        </p:txBody>
      </p:sp>
      <p:sp>
        <p:nvSpPr>
          <p:cNvPr id="8" name="Platshållare för innehåll 7"/>
          <p:cNvSpPr>
            <a:spLocks noGrp="1"/>
          </p:cNvSpPr>
          <p:nvPr>
            <p:ph sz="quarter" idx="13"/>
          </p:nvPr>
        </p:nvSpPr>
        <p:spPr>
          <a:xfrm>
            <a:off x="574098" y="1470454"/>
            <a:ext cx="7992630" cy="3030997"/>
          </a:xfrm>
        </p:spPr>
        <p:txBody>
          <a:bodyPr anchor="t"/>
          <a:lstStyle/>
          <a:p>
            <a:pPr lvl="0"/>
            <a:r>
              <a:rPr lang="sv-SE"/>
              <a:t>Klicka här för att ändra format på bakgrundstexten</a:t>
            </a:r>
          </a:p>
        </p:txBody>
      </p:sp>
      <p:pic>
        <p:nvPicPr>
          <p:cNvPr id="10" name="Bildobjekt 9">
            <a:extLst>
              <a:ext uri="{FF2B5EF4-FFF2-40B4-BE49-F238E27FC236}">
                <a16:creationId xmlns:a16="http://schemas.microsoft.com/office/drawing/2014/main" id="{4DEF5793-E705-B64A-AFE0-761292BA7038}"/>
              </a:ext>
            </a:extLst>
          </p:cNvPr>
          <p:cNvPicPr>
            <a:picLocks noChangeAspect="1"/>
          </p:cNvPicPr>
          <p:nvPr userDrawn="1"/>
        </p:nvPicPr>
        <p:blipFill>
          <a:blip r:embed="rId2"/>
          <a:stretch>
            <a:fillRect/>
          </a:stretch>
        </p:blipFill>
        <p:spPr>
          <a:xfrm>
            <a:off x="8040028" y="4629462"/>
            <a:ext cx="930043" cy="406243"/>
          </a:xfrm>
          <a:prstGeom prst="rect">
            <a:avLst/>
          </a:prstGeom>
        </p:spPr>
      </p:pic>
    </p:spTree>
    <p:extLst>
      <p:ext uri="{BB962C8B-B14F-4D97-AF65-F5344CB8AC3E}">
        <p14:creationId xmlns:p14="http://schemas.microsoft.com/office/powerpoint/2010/main" val="33247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xEl>
                                              <p:charRg st="51" end="51"/>
                                            </p:txEl>
                                          </p:spTgt>
                                        </p:tgtEl>
                                        <p:attrNameLst>
                                          <p:attrName>style.visibility</p:attrName>
                                        </p:attrNameLst>
                                      </p:cBhvr>
                                      <p:to>
                                        <p:strVal val="visible"/>
                                      </p:to>
                                    </p:set>
                                    <p:anim calcmode="lin" valueType="num">
                                      <p:cBhvr additive="base">
                                        <p:cTn id="15"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charRg st="51" end="5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xEl>
                                              <p:charRg st="51" end="51"/>
                                            </p:txEl>
                                          </p:spTgt>
                                        </p:tgtEl>
                                        <p:attrNameLst>
                                          <p:attrName>style.visibility</p:attrName>
                                        </p:attrNameLst>
                                      </p:cBhvr>
                                      <p:to>
                                        <p:strVal val="visible"/>
                                      </p:to>
                                    </p:set>
                                    <p:anim calcmode="lin" valueType="num">
                                      <p:cBhvr additive="base">
                                        <p:cTn id="19"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charRg st="51" end="5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xEl>
                                              <p:charRg st="51" end="51"/>
                                            </p:txEl>
                                          </p:spTgt>
                                        </p:tgtEl>
                                        <p:attrNameLst>
                                          <p:attrName>style.visibility</p:attrName>
                                        </p:attrNameLst>
                                      </p:cBhvr>
                                      <p:to>
                                        <p:strVal val="visible"/>
                                      </p:to>
                                    </p:set>
                                    <p:anim calcmode="lin" valueType="num">
                                      <p:cBhvr additive="base">
                                        <p:cTn id="23"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charRg st="51" end="5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xEl>
                                              <p:charRg st="51" end="51"/>
                                            </p:txEl>
                                          </p:spTgt>
                                        </p:tgtEl>
                                        <p:attrNameLst>
                                          <p:attrName>style.visibility</p:attrName>
                                        </p:attrNameLst>
                                      </p:cBhvr>
                                      <p:to>
                                        <p:strVal val="visible"/>
                                      </p:to>
                                    </p:set>
                                    <p:anim calcmode="lin" valueType="num">
                                      <p:cBhvr additive="base">
                                        <p:cTn id="27"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charRg st="51" end="5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unkter med bild">
    <p:bg>
      <p:bgPr>
        <a:solidFill>
          <a:schemeClr val="bg1"/>
        </a:solidFill>
        <a:effectLst/>
      </p:bgPr>
    </p:bg>
    <p:spTree>
      <p:nvGrpSpPr>
        <p:cNvPr id="1" name=""/>
        <p:cNvGrpSpPr/>
        <p:nvPr/>
      </p:nvGrpSpPr>
      <p:grpSpPr>
        <a:xfrm>
          <a:off x="0" y="0"/>
          <a:ext cx="0" cy="0"/>
          <a:chOff x="0" y="0"/>
          <a:chExt cx="0" cy="0"/>
        </a:xfrm>
      </p:grpSpPr>
      <p:sp>
        <p:nvSpPr>
          <p:cNvPr id="11" name="Platshållare för bild 2"/>
          <p:cNvSpPr>
            <a:spLocks noGrp="1"/>
          </p:cNvSpPr>
          <p:nvPr>
            <p:ph type="pic" idx="1"/>
          </p:nvPr>
        </p:nvSpPr>
        <p:spPr>
          <a:xfrm rot="332390">
            <a:off x="5332889" y="499693"/>
            <a:ext cx="2975910" cy="3837741"/>
          </a:xfrm>
          <a:solidFill>
            <a:srgbClr val="D9D9D9"/>
          </a:solidFill>
          <a:ln w="88900">
            <a:solidFill>
              <a:schemeClr val="bg1"/>
            </a:solidFill>
            <a:miter lim="800000"/>
          </a:ln>
          <a:effectLst>
            <a:outerShdw blurRad="50800" dist="38100" dir="2700000" algn="tl" rotWithShape="0">
              <a:srgbClr val="000000">
                <a:alpha val="43000"/>
              </a:srgbClr>
            </a:outerShdw>
          </a:effectLst>
          <a:scene3d>
            <a:camera prst="orthographicFront"/>
            <a:lightRig rig="threePt" dir="t"/>
          </a:scene3d>
          <a:sp3d>
            <a:bevelT w="0" h="0"/>
          </a:sp3d>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pic>
        <p:nvPicPr>
          <p:cNvPr id="12" name="Bildobjekt 11">
            <a:extLst>
              <a:ext uri="{FF2B5EF4-FFF2-40B4-BE49-F238E27FC236}">
                <a16:creationId xmlns:a16="http://schemas.microsoft.com/office/drawing/2014/main" id="{E15E9DAF-39F6-EB42-A2D4-57EE33122395}"/>
              </a:ext>
            </a:extLst>
          </p:cNvPr>
          <p:cNvPicPr>
            <a:picLocks noChangeAspect="1"/>
          </p:cNvPicPr>
          <p:nvPr userDrawn="1"/>
        </p:nvPicPr>
        <p:blipFill>
          <a:blip r:embed="rId2"/>
          <a:stretch>
            <a:fillRect/>
          </a:stretch>
        </p:blipFill>
        <p:spPr>
          <a:xfrm>
            <a:off x="8040028" y="4629462"/>
            <a:ext cx="930043" cy="406243"/>
          </a:xfrm>
          <a:prstGeom prst="rect">
            <a:avLst/>
          </a:prstGeom>
        </p:spPr>
      </p:pic>
      <p:sp>
        <p:nvSpPr>
          <p:cNvPr id="9" name="Rubrik 1">
            <a:extLst>
              <a:ext uri="{FF2B5EF4-FFF2-40B4-BE49-F238E27FC236}">
                <a16:creationId xmlns:a16="http://schemas.microsoft.com/office/drawing/2014/main" id="{82102E78-98F5-EA4C-B31A-52C9514CCB95}"/>
              </a:ext>
            </a:extLst>
          </p:cNvPr>
          <p:cNvSpPr>
            <a:spLocks noGrp="1"/>
          </p:cNvSpPr>
          <p:nvPr>
            <p:ph type="title" hasCustomPrompt="1"/>
          </p:nvPr>
        </p:nvSpPr>
        <p:spPr>
          <a:xfrm>
            <a:off x="439199" y="361179"/>
            <a:ext cx="4557674" cy="627354"/>
          </a:xfrm>
        </p:spPr>
        <p:txBody>
          <a:bodyPr anchor="b"/>
          <a:lstStyle>
            <a:lvl1pPr algn="l">
              <a:defRPr sz="3200" b="0">
                <a:solidFill>
                  <a:schemeClr val="bg2"/>
                </a:solidFill>
              </a:defRPr>
            </a:lvl1pPr>
          </a:lstStyle>
          <a:p>
            <a:r>
              <a:rPr lang="sv-SE" dirty="0"/>
              <a:t>Namn Efternamn</a:t>
            </a:r>
          </a:p>
        </p:txBody>
      </p:sp>
      <p:sp>
        <p:nvSpPr>
          <p:cNvPr id="10" name="Platshållare för text 3">
            <a:extLst>
              <a:ext uri="{FF2B5EF4-FFF2-40B4-BE49-F238E27FC236}">
                <a16:creationId xmlns:a16="http://schemas.microsoft.com/office/drawing/2014/main" id="{1CFF835B-B005-0B4C-9E77-319399767465}"/>
              </a:ext>
            </a:extLst>
          </p:cNvPr>
          <p:cNvSpPr>
            <a:spLocks noGrp="1"/>
          </p:cNvSpPr>
          <p:nvPr>
            <p:ph type="body" sz="half" idx="2" hasCustomPrompt="1"/>
          </p:nvPr>
        </p:nvSpPr>
        <p:spPr>
          <a:xfrm>
            <a:off x="439199" y="1943207"/>
            <a:ext cx="4557674" cy="1196740"/>
          </a:xfrm>
        </p:spPr>
        <p:txBody>
          <a:bodyPr>
            <a:noAutofit/>
          </a:bodyPr>
          <a:lstStyle>
            <a:lvl1pPr marL="0" indent="0">
              <a:lnSpc>
                <a:spcPts val="2000"/>
              </a:lnSpc>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Annan intressant text skrivs här..</a:t>
            </a:r>
          </a:p>
        </p:txBody>
      </p:sp>
      <p:sp>
        <p:nvSpPr>
          <p:cNvPr id="13" name="Platshållare för text 10">
            <a:extLst>
              <a:ext uri="{FF2B5EF4-FFF2-40B4-BE49-F238E27FC236}">
                <a16:creationId xmlns:a16="http://schemas.microsoft.com/office/drawing/2014/main" id="{AE760595-F789-554E-92DA-84AED9127F10}"/>
              </a:ext>
            </a:extLst>
          </p:cNvPr>
          <p:cNvSpPr>
            <a:spLocks noGrp="1"/>
          </p:cNvSpPr>
          <p:nvPr>
            <p:ph type="body" sz="quarter" idx="14" hasCustomPrompt="1"/>
          </p:nvPr>
        </p:nvSpPr>
        <p:spPr>
          <a:xfrm>
            <a:off x="439161" y="988533"/>
            <a:ext cx="4557712" cy="365435"/>
          </a:xfrm>
        </p:spPr>
        <p:txBody>
          <a:bodyPr anchor="ctr" anchorCtr="0"/>
          <a:lstStyle>
            <a:lvl1pPr marL="0" indent="0">
              <a:buNone/>
              <a:defRPr sz="2000" b="1">
                <a:solidFill>
                  <a:schemeClr val="tx1"/>
                </a:solidFill>
              </a:defRPr>
            </a:lvl1pPr>
          </a:lstStyle>
          <a:p>
            <a:pPr lvl="0"/>
            <a:r>
              <a:rPr lang="sv-SE" dirty="0"/>
              <a:t>Yrkestitel</a:t>
            </a:r>
          </a:p>
        </p:txBody>
      </p:sp>
      <p:sp>
        <p:nvSpPr>
          <p:cNvPr id="14" name="Platshållare för text 12">
            <a:extLst>
              <a:ext uri="{FF2B5EF4-FFF2-40B4-BE49-F238E27FC236}">
                <a16:creationId xmlns:a16="http://schemas.microsoft.com/office/drawing/2014/main" id="{90A2A67F-469E-AD4C-A4D9-474ADFB2EA27}"/>
              </a:ext>
            </a:extLst>
          </p:cNvPr>
          <p:cNvSpPr>
            <a:spLocks noGrp="1"/>
          </p:cNvSpPr>
          <p:nvPr>
            <p:ph type="body" sz="quarter" idx="15" hasCustomPrompt="1"/>
          </p:nvPr>
        </p:nvSpPr>
        <p:spPr>
          <a:xfrm>
            <a:off x="439161" y="1353968"/>
            <a:ext cx="4557712" cy="383707"/>
          </a:xfrm>
        </p:spPr>
        <p:txBody>
          <a:bodyPr anchor="ctr" anchorCtr="0"/>
          <a:lstStyle>
            <a:lvl1pPr marL="0" indent="0">
              <a:buNone/>
              <a:defRPr sz="2000" b="1">
                <a:solidFill>
                  <a:schemeClr val="tx1"/>
                </a:solidFill>
              </a:defRPr>
            </a:lvl1pPr>
          </a:lstStyle>
          <a:p>
            <a:pPr lvl="0"/>
            <a:r>
              <a:rPr lang="sv-SE" dirty="0"/>
              <a:t>Arbetsplats</a:t>
            </a:r>
          </a:p>
        </p:txBody>
      </p:sp>
    </p:spTree>
    <p:extLst>
      <p:ext uri="{BB962C8B-B14F-4D97-AF65-F5344CB8AC3E}">
        <p14:creationId xmlns:p14="http://schemas.microsoft.com/office/powerpoint/2010/main" val="420883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om">
    <p:bg>
      <p:bgPr>
        <a:solidFill>
          <a:schemeClr val="bg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1CD0EC6E-8035-FE46-AE14-9BCC4FAA1622}"/>
              </a:ext>
            </a:extLst>
          </p:cNvPr>
          <p:cNvPicPr>
            <a:picLocks noChangeAspect="1"/>
          </p:cNvPicPr>
          <p:nvPr userDrawn="1"/>
        </p:nvPicPr>
        <p:blipFill>
          <a:blip r:embed="rId2"/>
          <a:stretch>
            <a:fillRect/>
          </a:stretch>
        </p:blipFill>
        <p:spPr>
          <a:xfrm>
            <a:off x="8040028" y="4629462"/>
            <a:ext cx="930043" cy="406243"/>
          </a:xfrm>
          <a:prstGeom prst="rect">
            <a:avLst/>
          </a:prstGeom>
        </p:spPr>
      </p:pic>
    </p:spTree>
    <p:extLst>
      <p:ext uri="{BB962C8B-B14F-4D97-AF65-F5344CB8AC3E}">
        <p14:creationId xmlns:p14="http://schemas.microsoft.com/office/powerpoint/2010/main" val="106658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5_Avsnittsrubrik">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0" y="1017079"/>
            <a:ext cx="9144000" cy="1070714"/>
          </a:xfrm>
        </p:spPr>
        <p:txBody>
          <a:bodyPr anchor="b" anchorCtr="0"/>
          <a:lstStyle>
            <a:lvl1pPr algn="ctr">
              <a:defRPr sz="4800" b="0"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1411655" y="2255182"/>
            <a:ext cx="6391658" cy="1187165"/>
          </a:xfrm>
        </p:spPr>
        <p:txBody>
          <a:bodyPr anchor="t" anchorCtr="0"/>
          <a:lstStyle>
            <a:lvl1pPr marL="0" indent="0" algn="ctr">
              <a:lnSpc>
                <a:spcPct val="120000"/>
              </a:lnSpc>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C664019-94F8-9243-BB79-4DAA708638D0}" type="datetimeFigureOut">
              <a:rPr lang="sv-SE" smtClean="0"/>
              <a:pPr/>
              <a:t>2023-02-23</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EF8BF13D-3B17-2247-B860-0C20DB0EB655}" type="slidenum">
              <a:rPr lang="sv-SE" smtClean="0"/>
              <a:pPr/>
              <a:t>‹#›</a:t>
            </a:fld>
            <a:endParaRPr lang="sv-SE" dirty="0"/>
          </a:p>
        </p:txBody>
      </p:sp>
      <p:pic>
        <p:nvPicPr>
          <p:cNvPr id="10" name="Bildobjekt 9">
            <a:extLst>
              <a:ext uri="{FF2B5EF4-FFF2-40B4-BE49-F238E27FC236}">
                <a16:creationId xmlns:a16="http://schemas.microsoft.com/office/drawing/2014/main" id="{3ECDC493-57F1-1944-B67C-DD56E56213BC}"/>
              </a:ext>
            </a:extLst>
          </p:cNvPr>
          <p:cNvPicPr>
            <a:picLocks noChangeAspect="1"/>
          </p:cNvPicPr>
          <p:nvPr userDrawn="1"/>
        </p:nvPicPr>
        <p:blipFill>
          <a:blip r:embed="rId2"/>
          <a:stretch>
            <a:fillRect/>
          </a:stretch>
        </p:blipFill>
        <p:spPr>
          <a:xfrm>
            <a:off x="8040028" y="4629462"/>
            <a:ext cx="930043" cy="406243"/>
          </a:xfrm>
          <a:prstGeom prst="rect">
            <a:avLst/>
          </a:prstGeom>
        </p:spPr>
      </p:pic>
    </p:spTree>
    <p:extLst>
      <p:ext uri="{BB962C8B-B14F-4D97-AF65-F5344CB8AC3E}">
        <p14:creationId xmlns:p14="http://schemas.microsoft.com/office/powerpoint/2010/main" val="271518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nk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74098" y="352327"/>
            <a:ext cx="7992630" cy="800485"/>
          </a:xfrm>
        </p:spPr>
        <p:txBody>
          <a:bodyPr anchor="t" anchorCtr="0"/>
          <a:lstStyle>
            <a:lvl1pPr algn="ctr">
              <a:defRPr sz="4800" b="0" cap="all"/>
            </a:lvl1pPr>
          </a:lstStyle>
          <a:p>
            <a:r>
              <a:rPr lang="sv-SE" dirty="0"/>
              <a:t>rubrik</a:t>
            </a:r>
          </a:p>
        </p:txBody>
      </p:sp>
      <p:sp>
        <p:nvSpPr>
          <p:cNvPr id="4" name="Platshållare för datum 3"/>
          <p:cNvSpPr>
            <a:spLocks noGrp="1"/>
          </p:cNvSpPr>
          <p:nvPr>
            <p:ph type="dt" sz="half" idx="10"/>
          </p:nvPr>
        </p:nvSpPr>
        <p:spPr/>
        <p:txBody>
          <a:bodyPr/>
          <a:lstStyle/>
          <a:p>
            <a:fld id="{4C664019-94F8-9243-BB79-4DAA708638D0}" type="datetimeFigureOut">
              <a:rPr lang="sv-SE" smtClean="0"/>
              <a:t>2023-02-23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8BF13D-3B17-2247-B860-0C20DB0EB655}" type="slidenum">
              <a:rPr lang="sv-SE" smtClean="0"/>
              <a:t>‹#›</a:t>
            </a:fld>
            <a:endParaRPr lang="sv-SE"/>
          </a:p>
        </p:txBody>
      </p:sp>
      <p:sp>
        <p:nvSpPr>
          <p:cNvPr id="8" name="Platshållare för innehåll 7"/>
          <p:cNvSpPr>
            <a:spLocks noGrp="1"/>
          </p:cNvSpPr>
          <p:nvPr>
            <p:ph sz="quarter" idx="13"/>
          </p:nvPr>
        </p:nvSpPr>
        <p:spPr>
          <a:xfrm>
            <a:off x="574098" y="1222084"/>
            <a:ext cx="7992630" cy="3279367"/>
          </a:xfrm>
        </p:spPr>
        <p:txBody>
          <a:bodyPr/>
          <a:lstStyle>
            <a:lvl1pPr>
              <a:defRPr sz="2000"/>
            </a:lvl1pPr>
          </a:lstStyle>
          <a:p>
            <a:pPr lvl="0"/>
            <a:r>
              <a:rPr lang="sv-SE"/>
              <a:t>Klicka här för att ändra format på bakgrundstexten</a:t>
            </a:r>
          </a:p>
        </p:txBody>
      </p:sp>
      <p:pic>
        <p:nvPicPr>
          <p:cNvPr id="10" name="Bildobjekt 9">
            <a:extLst>
              <a:ext uri="{FF2B5EF4-FFF2-40B4-BE49-F238E27FC236}">
                <a16:creationId xmlns:a16="http://schemas.microsoft.com/office/drawing/2014/main" id="{4DEF5793-E705-B64A-AFE0-761292BA7038}"/>
              </a:ext>
            </a:extLst>
          </p:cNvPr>
          <p:cNvPicPr>
            <a:picLocks noChangeAspect="1"/>
          </p:cNvPicPr>
          <p:nvPr userDrawn="1"/>
        </p:nvPicPr>
        <p:blipFill>
          <a:blip r:embed="rId2"/>
          <a:stretch>
            <a:fillRect/>
          </a:stretch>
        </p:blipFill>
        <p:spPr>
          <a:xfrm>
            <a:off x="8040028" y="4629462"/>
            <a:ext cx="930043" cy="406243"/>
          </a:xfrm>
          <a:prstGeom prst="rect">
            <a:avLst/>
          </a:prstGeom>
        </p:spPr>
      </p:pic>
    </p:spTree>
    <p:extLst>
      <p:ext uri="{BB962C8B-B14F-4D97-AF65-F5344CB8AC3E}">
        <p14:creationId xmlns:p14="http://schemas.microsoft.com/office/powerpoint/2010/main" val="21239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xEl>
                                              <p:charRg st="51" end="51"/>
                                            </p:txEl>
                                          </p:spTgt>
                                        </p:tgtEl>
                                        <p:attrNameLst>
                                          <p:attrName>style.visibility</p:attrName>
                                        </p:attrNameLst>
                                      </p:cBhvr>
                                      <p:to>
                                        <p:strVal val="visible"/>
                                      </p:to>
                                    </p:set>
                                    <p:anim calcmode="lin" valueType="num">
                                      <p:cBhvr additive="base">
                                        <p:cTn id="15"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charRg st="51" end="5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xEl>
                                              <p:charRg st="51" end="51"/>
                                            </p:txEl>
                                          </p:spTgt>
                                        </p:tgtEl>
                                        <p:attrNameLst>
                                          <p:attrName>style.visibility</p:attrName>
                                        </p:attrNameLst>
                                      </p:cBhvr>
                                      <p:to>
                                        <p:strVal val="visible"/>
                                      </p:to>
                                    </p:set>
                                    <p:anim calcmode="lin" valueType="num">
                                      <p:cBhvr additive="base">
                                        <p:cTn id="19"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charRg st="51" end="51"/>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xEl>
                                              <p:charRg st="51" end="51"/>
                                            </p:txEl>
                                          </p:spTgt>
                                        </p:tgtEl>
                                        <p:attrNameLst>
                                          <p:attrName>style.visibility</p:attrName>
                                        </p:attrNameLst>
                                      </p:cBhvr>
                                      <p:to>
                                        <p:strVal val="visible"/>
                                      </p:to>
                                    </p:set>
                                    <p:anim calcmode="lin" valueType="num">
                                      <p:cBhvr additive="base">
                                        <p:cTn id="23"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charRg st="51" end="5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xEl>
                                              <p:charRg st="51" end="51"/>
                                            </p:txEl>
                                          </p:spTgt>
                                        </p:tgtEl>
                                        <p:attrNameLst>
                                          <p:attrName>style.visibility</p:attrName>
                                        </p:attrNameLst>
                                      </p:cBhvr>
                                      <p:to>
                                        <p:strVal val="visible"/>
                                      </p:to>
                                    </p:set>
                                    <p:anim calcmode="lin" valueType="num">
                                      <p:cBhvr additive="base">
                                        <p:cTn id="27" dur="500" fill="hold"/>
                                        <p:tgtEl>
                                          <p:spTgt spid="8">
                                            <p:txEl>
                                              <p:charRg st="51" end="5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charRg st="51" end="5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nkter med bi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tshållare för bild 2"/>
          <p:cNvSpPr>
            <a:spLocks noGrp="1"/>
          </p:cNvSpPr>
          <p:nvPr>
            <p:ph type="pic" idx="1"/>
          </p:nvPr>
        </p:nvSpPr>
        <p:spPr>
          <a:xfrm rot="332390">
            <a:off x="5265896" y="604763"/>
            <a:ext cx="2975910" cy="3837741"/>
          </a:xfrm>
          <a:solidFill>
            <a:srgbClr val="D9D9D9"/>
          </a:solidFill>
          <a:ln w="88900">
            <a:solidFill>
              <a:schemeClr val="bg1"/>
            </a:solidFill>
            <a:miter lim="800000"/>
          </a:ln>
          <a:effectLst>
            <a:outerShdw blurRad="50800" dist="38100" dir="2700000" algn="tl" rotWithShape="0">
              <a:srgbClr val="000000">
                <a:alpha val="43000"/>
              </a:srgbClr>
            </a:outerShdw>
          </a:effectLst>
          <a:scene3d>
            <a:camera prst="orthographicFront"/>
            <a:lightRig rig="threePt" dir="t"/>
          </a:scene3d>
          <a:sp3d>
            <a:bevelT w="0" h="0"/>
          </a:sp3d>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pic>
        <p:nvPicPr>
          <p:cNvPr id="12" name="Bildobjekt 11">
            <a:extLst>
              <a:ext uri="{FF2B5EF4-FFF2-40B4-BE49-F238E27FC236}">
                <a16:creationId xmlns:a16="http://schemas.microsoft.com/office/drawing/2014/main" id="{E15E9DAF-39F6-EB42-A2D4-57EE33122395}"/>
              </a:ext>
            </a:extLst>
          </p:cNvPr>
          <p:cNvPicPr>
            <a:picLocks noChangeAspect="1"/>
          </p:cNvPicPr>
          <p:nvPr userDrawn="1"/>
        </p:nvPicPr>
        <p:blipFill>
          <a:blip r:embed="rId2"/>
          <a:stretch>
            <a:fillRect/>
          </a:stretch>
        </p:blipFill>
        <p:spPr>
          <a:xfrm>
            <a:off x="8040028" y="4629462"/>
            <a:ext cx="930043" cy="406243"/>
          </a:xfrm>
          <a:prstGeom prst="rect">
            <a:avLst/>
          </a:prstGeom>
        </p:spPr>
      </p:pic>
      <p:sp>
        <p:nvSpPr>
          <p:cNvPr id="15" name="Rubrik 1">
            <a:extLst>
              <a:ext uri="{FF2B5EF4-FFF2-40B4-BE49-F238E27FC236}">
                <a16:creationId xmlns:a16="http://schemas.microsoft.com/office/drawing/2014/main" id="{234EDEB2-5208-A344-9D1C-EF32C11514D9}"/>
              </a:ext>
            </a:extLst>
          </p:cNvPr>
          <p:cNvSpPr>
            <a:spLocks noGrp="1"/>
          </p:cNvSpPr>
          <p:nvPr>
            <p:ph type="title" hasCustomPrompt="1"/>
          </p:nvPr>
        </p:nvSpPr>
        <p:spPr>
          <a:xfrm>
            <a:off x="439199" y="361179"/>
            <a:ext cx="4557674" cy="627354"/>
          </a:xfrm>
        </p:spPr>
        <p:txBody>
          <a:bodyPr anchor="b"/>
          <a:lstStyle>
            <a:lvl1pPr algn="l">
              <a:defRPr sz="3200" b="0">
                <a:solidFill>
                  <a:schemeClr val="tx2"/>
                </a:solidFill>
              </a:defRPr>
            </a:lvl1pPr>
          </a:lstStyle>
          <a:p>
            <a:r>
              <a:rPr lang="sv-SE" dirty="0"/>
              <a:t>Namn Efternamn</a:t>
            </a:r>
          </a:p>
        </p:txBody>
      </p:sp>
      <p:sp>
        <p:nvSpPr>
          <p:cNvPr id="16" name="Platshållare för text 3">
            <a:extLst>
              <a:ext uri="{FF2B5EF4-FFF2-40B4-BE49-F238E27FC236}">
                <a16:creationId xmlns:a16="http://schemas.microsoft.com/office/drawing/2014/main" id="{94A6FDE0-BE6A-3342-927D-8CC335F3F7B2}"/>
              </a:ext>
            </a:extLst>
          </p:cNvPr>
          <p:cNvSpPr>
            <a:spLocks noGrp="1"/>
          </p:cNvSpPr>
          <p:nvPr>
            <p:ph type="body" sz="half" idx="2" hasCustomPrompt="1"/>
          </p:nvPr>
        </p:nvSpPr>
        <p:spPr>
          <a:xfrm>
            <a:off x="439199" y="1943206"/>
            <a:ext cx="4557674" cy="2764717"/>
          </a:xfrm>
        </p:spPr>
        <p:txBody>
          <a:bodyPr>
            <a:noAutofit/>
          </a:bodyPr>
          <a:lstStyle>
            <a:lvl1pPr marL="0" indent="0">
              <a:lnSpc>
                <a:spcPts val="2000"/>
              </a:lnSpc>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Annan intressant text skrivs här..</a:t>
            </a:r>
          </a:p>
        </p:txBody>
      </p:sp>
      <p:sp>
        <p:nvSpPr>
          <p:cNvPr id="17" name="Platshållare för text 10">
            <a:extLst>
              <a:ext uri="{FF2B5EF4-FFF2-40B4-BE49-F238E27FC236}">
                <a16:creationId xmlns:a16="http://schemas.microsoft.com/office/drawing/2014/main" id="{CC24E971-6421-9A47-8828-0D966A92AE45}"/>
              </a:ext>
            </a:extLst>
          </p:cNvPr>
          <p:cNvSpPr>
            <a:spLocks noGrp="1"/>
          </p:cNvSpPr>
          <p:nvPr>
            <p:ph type="body" sz="quarter" idx="14" hasCustomPrompt="1"/>
          </p:nvPr>
        </p:nvSpPr>
        <p:spPr>
          <a:xfrm>
            <a:off x="439161" y="988533"/>
            <a:ext cx="4557712" cy="365435"/>
          </a:xfrm>
        </p:spPr>
        <p:txBody>
          <a:bodyPr anchor="ctr" anchorCtr="0"/>
          <a:lstStyle>
            <a:lvl1pPr marL="0" indent="0">
              <a:buNone/>
              <a:defRPr sz="2000" b="1">
                <a:solidFill>
                  <a:schemeClr val="tx1"/>
                </a:solidFill>
              </a:defRPr>
            </a:lvl1pPr>
          </a:lstStyle>
          <a:p>
            <a:pPr lvl="0"/>
            <a:r>
              <a:rPr lang="sv-SE" dirty="0"/>
              <a:t>Yrkestitel</a:t>
            </a:r>
          </a:p>
        </p:txBody>
      </p:sp>
      <p:sp>
        <p:nvSpPr>
          <p:cNvPr id="18" name="Platshållare för text 12">
            <a:extLst>
              <a:ext uri="{FF2B5EF4-FFF2-40B4-BE49-F238E27FC236}">
                <a16:creationId xmlns:a16="http://schemas.microsoft.com/office/drawing/2014/main" id="{16961F6F-4182-C348-8626-AEBB54590E2E}"/>
              </a:ext>
            </a:extLst>
          </p:cNvPr>
          <p:cNvSpPr>
            <a:spLocks noGrp="1"/>
          </p:cNvSpPr>
          <p:nvPr>
            <p:ph type="body" sz="quarter" idx="15" hasCustomPrompt="1"/>
          </p:nvPr>
        </p:nvSpPr>
        <p:spPr>
          <a:xfrm>
            <a:off x="439161" y="1353968"/>
            <a:ext cx="4557712" cy="383707"/>
          </a:xfrm>
        </p:spPr>
        <p:txBody>
          <a:bodyPr anchor="ctr" anchorCtr="0"/>
          <a:lstStyle>
            <a:lvl1pPr marL="0" indent="0">
              <a:buNone/>
              <a:defRPr sz="2000" b="1">
                <a:solidFill>
                  <a:schemeClr val="tx1"/>
                </a:solidFill>
              </a:defRPr>
            </a:lvl1pPr>
          </a:lstStyle>
          <a:p>
            <a:pPr lvl="0"/>
            <a:r>
              <a:rPr lang="sv-SE" dirty="0"/>
              <a:t>Arbetsplats</a:t>
            </a:r>
          </a:p>
        </p:txBody>
      </p:sp>
    </p:spTree>
    <p:extLst>
      <p:ext uri="{BB962C8B-B14F-4D97-AF65-F5344CB8AC3E}">
        <p14:creationId xmlns:p14="http://schemas.microsoft.com/office/powerpoint/2010/main" val="235133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om">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72589A4-A9BE-7548-AC1E-49290040B045}"/>
              </a:ext>
            </a:extLst>
          </p:cNvPr>
          <p:cNvPicPr>
            <a:picLocks noChangeAspect="1"/>
          </p:cNvPicPr>
          <p:nvPr userDrawn="1"/>
        </p:nvPicPr>
        <p:blipFill>
          <a:blip r:embed="rId2"/>
          <a:stretch>
            <a:fillRect/>
          </a:stretch>
        </p:blipFill>
        <p:spPr>
          <a:xfrm>
            <a:off x="8040028" y="4629462"/>
            <a:ext cx="930043" cy="406243"/>
          </a:xfrm>
          <a:prstGeom prst="rect">
            <a:avLst/>
          </a:prstGeom>
        </p:spPr>
      </p:pic>
    </p:spTree>
    <p:extLst>
      <p:ext uri="{BB962C8B-B14F-4D97-AF65-F5344CB8AC3E}">
        <p14:creationId xmlns:p14="http://schemas.microsoft.com/office/powerpoint/2010/main" val="91393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490281"/>
            <a:ext cx="8229600" cy="857250"/>
          </a:xfrm>
          <a:prstGeom prst="rect">
            <a:avLst/>
          </a:prstGeom>
        </p:spPr>
        <p:txBody>
          <a:bodyPr vert="horz" lIns="91440" tIns="45720" rIns="91440" bIns="45720" rtlCol="0" anchor="ctr">
            <a:noAutofit/>
          </a:bodyPr>
          <a:lstStyle/>
          <a:p>
            <a:r>
              <a:rPr lang="en-US" dirty="0" err="1"/>
              <a:t>rubrik</a:t>
            </a:r>
            <a:endParaRPr lang="sv-SE" dirty="0"/>
          </a:p>
        </p:txBody>
      </p:sp>
      <p:sp>
        <p:nvSpPr>
          <p:cNvPr id="3" name="Platshållare för text 2"/>
          <p:cNvSpPr>
            <a:spLocks noGrp="1"/>
          </p:cNvSpPr>
          <p:nvPr>
            <p:ph type="body" idx="1"/>
          </p:nvPr>
        </p:nvSpPr>
        <p:spPr>
          <a:xfrm>
            <a:off x="457200" y="1484455"/>
            <a:ext cx="8229600" cy="2922643"/>
          </a:xfrm>
          <a:prstGeom prst="rect">
            <a:avLst/>
          </a:prstGeom>
        </p:spPr>
        <p:txBody>
          <a:bodyPr vert="horz" lIns="91440" tIns="45720" rIns="91440" bIns="45720" rtlCol="0">
            <a:noAutofit/>
          </a:bodyPr>
          <a:lstStyle/>
          <a:p>
            <a:pPr lvl="0"/>
            <a:r>
              <a:rPr lang="en-US" dirty="0" err="1"/>
              <a:t>Klicka</a:t>
            </a:r>
            <a:r>
              <a:rPr lang="en-US" dirty="0"/>
              <a:t> </a:t>
            </a:r>
            <a:r>
              <a:rPr lang="en-US" dirty="0" err="1"/>
              <a:t>här</a:t>
            </a:r>
            <a:r>
              <a:rPr lang="en-US" dirty="0"/>
              <a:t> </a:t>
            </a:r>
            <a:r>
              <a:rPr lang="en-US" dirty="0" err="1"/>
              <a:t>för</a:t>
            </a:r>
            <a:r>
              <a:rPr lang="en-US" dirty="0"/>
              <a:t> </a:t>
            </a:r>
            <a:r>
              <a:rPr lang="en-US" dirty="0" err="1"/>
              <a:t>att</a:t>
            </a:r>
            <a:r>
              <a:rPr lang="en-US" dirty="0"/>
              <a:t> </a:t>
            </a:r>
            <a:r>
              <a:rPr lang="en-US" dirty="0" err="1"/>
              <a:t>ändra</a:t>
            </a:r>
            <a:r>
              <a:rPr lang="en-US" dirty="0"/>
              <a:t> format </a:t>
            </a:r>
            <a:r>
              <a:rPr lang="en-US" dirty="0" err="1"/>
              <a:t>på</a:t>
            </a:r>
            <a:r>
              <a:rPr lang="en-US" dirty="0"/>
              <a:t> </a:t>
            </a:r>
            <a:r>
              <a:rPr lang="en-US" dirty="0" err="1"/>
              <a:t>bakgrundstexten</a:t>
            </a:r>
            <a:endParaRPr lang="en-US" dirty="0"/>
          </a:p>
          <a:p>
            <a:pPr lvl="1"/>
            <a:r>
              <a:rPr lang="en-US" dirty="0" err="1"/>
              <a:t>Nivå</a:t>
            </a:r>
            <a:r>
              <a:rPr lang="en-US" dirty="0"/>
              <a:t> </a:t>
            </a:r>
            <a:r>
              <a:rPr lang="en-US" dirty="0" err="1"/>
              <a:t>två</a:t>
            </a:r>
            <a:endParaRPr lang="en-US" dirty="0"/>
          </a:p>
          <a:p>
            <a:pPr lvl="2"/>
            <a:r>
              <a:rPr lang="en-US" dirty="0" err="1"/>
              <a:t>Nivå</a:t>
            </a:r>
            <a:r>
              <a:rPr lang="en-US" dirty="0"/>
              <a:t> </a:t>
            </a:r>
            <a:r>
              <a:rPr lang="en-US" dirty="0" err="1"/>
              <a:t>tre</a:t>
            </a:r>
            <a:endParaRPr lang="en-US" dirty="0"/>
          </a:p>
          <a:p>
            <a:pPr lvl="3"/>
            <a:r>
              <a:rPr lang="en-US" dirty="0" err="1"/>
              <a:t>Nivå</a:t>
            </a:r>
            <a:r>
              <a:rPr lang="en-US" dirty="0"/>
              <a:t> </a:t>
            </a:r>
            <a:r>
              <a:rPr lang="en-US" dirty="0" err="1"/>
              <a:t>fyra</a:t>
            </a:r>
            <a:endParaRPr lang="en-US" dirty="0"/>
          </a:p>
          <a:p>
            <a:pPr lvl="4"/>
            <a:r>
              <a:rPr lang="en-US" dirty="0" err="1"/>
              <a:t>Nivå</a:t>
            </a:r>
            <a:r>
              <a:rPr lang="en-US" dirty="0"/>
              <a:t> fem</a:t>
            </a:r>
            <a:endParaRPr lang="sv-SE" dirty="0"/>
          </a:p>
        </p:txBody>
      </p:sp>
      <p:sp>
        <p:nvSpPr>
          <p:cNvPr id="4" name="Platshållare för datum 3"/>
          <p:cNvSpPr>
            <a:spLocks noGrp="1"/>
          </p:cNvSpPr>
          <p:nvPr>
            <p:ph type="dt" sz="half" idx="2"/>
          </p:nvPr>
        </p:nvSpPr>
        <p:spPr>
          <a:xfrm>
            <a:off x="1158792" y="4828657"/>
            <a:ext cx="848292" cy="212609"/>
          </a:xfrm>
          <a:prstGeom prst="rect">
            <a:avLst/>
          </a:prstGeom>
        </p:spPr>
        <p:txBody>
          <a:bodyPr vert="horz" lIns="91440" tIns="45720" rIns="91440" bIns="45720" rtlCol="0" anchor="ctr"/>
          <a:lstStyle>
            <a:lvl1pPr algn="l">
              <a:defRPr sz="900">
                <a:solidFill>
                  <a:schemeClr val="tx1">
                    <a:lumMod val="50000"/>
                    <a:lumOff val="50000"/>
                  </a:schemeClr>
                </a:solidFill>
                <a:latin typeface="Franklin Gothic Medium"/>
                <a:cs typeface="Franklin Gothic Medium"/>
              </a:defRPr>
            </a:lvl1pPr>
          </a:lstStyle>
          <a:p>
            <a:fld id="{4C664019-94F8-9243-BB79-4DAA708638D0}" type="datetimeFigureOut">
              <a:rPr lang="sv-SE" smtClean="0"/>
              <a:pPr/>
              <a:t>2023-02-23</a:t>
            </a:fld>
            <a:endParaRPr lang="sv-SE" dirty="0"/>
          </a:p>
        </p:txBody>
      </p:sp>
      <p:sp>
        <p:nvSpPr>
          <p:cNvPr id="5" name="Platshållare för sidfot 4"/>
          <p:cNvSpPr>
            <a:spLocks noGrp="1"/>
          </p:cNvSpPr>
          <p:nvPr>
            <p:ph type="ftr" sz="quarter" idx="3"/>
          </p:nvPr>
        </p:nvSpPr>
        <p:spPr>
          <a:xfrm>
            <a:off x="2102896" y="4828657"/>
            <a:ext cx="2895600" cy="210494"/>
          </a:xfrm>
          <a:prstGeom prst="rect">
            <a:avLst/>
          </a:prstGeom>
        </p:spPr>
        <p:txBody>
          <a:bodyPr vert="horz" lIns="91440" tIns="45720" rIns="91440" bIns="45720" rtlCol="0" anchor="ctr"/>
          <a:lstStyle>
            <a:lvl1pPr algn="l">
              <a:defRPr sz="900">
                <a:solidFill>
                  <a:schemeClr val="tx1">
                    <a:lumMod val="50000"/>
                    <a:lumOff val="50000"/>
                  </a:schemeClr>
                </a:solidFill>
                <a:latin typeface="Franklin Gothic Medium"/>
                <a:cs typeface="Franklin Gothic Medium"/>
              </a:defRPr>
            </a:lvl1pPr>
          </a:lstStyle>
          <a:p>
            <a:endParaRPr lang="sv-SE" dirty="0"/>
          </a:p>
        </p:txBody>
      </p:sp>
      <p:sp>
        <p:nvSpPr>
          <p:cNvPr id="6" name="Platshållare för bildnummer 5"/>
          <p:cNvSpPr>
            <a:spLocks noGrp="1"/>
          </p:cNvSpPr>
          <p:nvPr>
            <p:ph type="sldNum" sz="quarter" idx="4"/>
          </p:nvPr>
        </p:nvSpPr>
        <p:spPr>
          <a:xfrm>
            <a:off x="150069" y="4828656"/>
            <a:ext cx="897878" cy="198465"/>
          </a:xfrm>
          <a:prstGeom prst="rect">
            <a:avLst/>
          </a:prstGeom>
        </p:spPr>
        <p:txBody>
          <a:bodyPr vert="horz" lIns="91440" tIns="45720" rIns="91440" bIns="45720" rtlCol="0" anchor="ctr"/>
          <a:lstStyle>
            <a:lvl1pPr algn="l">
              <a:defRPr sz="900">
                <a:solidFill>
                  <a:schemeClr val="tx1">
                    <a:lumMod val="50000"/>
                    <a:lumOff val="50000"/>
                  </a:schemeClr>
                </a:solidFill>
                <a:latin typeface="Franklin Gothic Medium"/>
                <a:cs typeface="Franklin Gothic Medium"/>
              </a:defRPr>
            </a:lvl1pPr>
          </a:lstStyle>
          <a:p>
            <a:fld id="{EF8BF13D-3B17-2247-B860-0C20DB0EB655}" type="slidenum">
              <a:rPr lang="sv-SE" smtClean="0"/>
              <a:pPr/>
              <a:t>‹#›</a:t>
            </a:fld>
            <a:endParaRPr lang="sv-SE" dirty="0"/>
          </a:p>
        </p:txBody>
      </p:sp>
      <p:sp>
        <p:nvSpPr>
          <p:cNvPr id="7" name="textruta 6">
            <a:extLst>
              <a:ext uri="{FF2B5EF4-FFF2-40B4-BE49-F238E27FC236}">
                <a16:creationId xmlns:a16="http://schemas.microsoft.com/office/drawing/2014/main" id="{69309BAF-F39C-4C49-A28B-0F4315CB6B1C}"/>
              </a:ext>
            </a:extLst>
          </p:cNvPr>
          <p:cNvSpPr txBox="1"/>
          <p:nvPr userDrawn="1"/>
        </p:nvSpPr>
        <p:spPr>
          <a:xfrm>
            <a:off x="174396" y="117835"/>
            <a:ext cx="0" cy="0"/>
          </a:xfrm>
          <a:prstGeom prst="rect">
            <a:avLst/>
          </a:prstGeom>
        </p:spPr>
        <p:txBody>
          <a:bodyPr vert="horz" wrap="none" lIns="91440" tIns="45720" rIns="91440" bIns="45720" rtlCol="0" anchor="b" anchorCtr="0">
            <a:normAutofit fontScale="25000" lnSpcReduction="20000"/>
          </a:bodyPr>
          <a:lstStyle/>
          <a:p>
            <a:endParaRPr lang="sv-SE" dirty="0"/>
          </a:p>
        </p:txBody>
      </p:sp>
      <p:sp>
        <p:nvSpPr>
          <p:cNvPr id="8" name="textruta 7">
            <a:extLst>
              <a:ext uri="{FF2B5EF4-FFF2-40B4-BE49-F238E27FC236}">
                <a16:creationId xmlns:a16="http://schemas.microsoft.com/office/drawing/2014/main" id="{99063A06-8798-5242-B327-9CAAE8397799}"/>
              </a:ext>
            </a:extLst>
          </p:cNvPr>
          <p:cNvSpPr txBox="1"/>
          <p:nvPr userDrawn="1"/>
        </p:nvSpPr>
        <p:spPr>
          <a:xfrm>
            <a:off x="4683512" y="44605"/>
            <a:ext cx="0" cy="0"/>
          </a:xfrm>
          <a:prstGeom prst="rect">
            <a:avLst/>
          </a:prstGeom>
        </p:spPr>
        <p:txBody>
          <a:bodyPr vert="horz" wrap="none" lIns="91440" tIns="45720" rIns="91440" bIns="45720" rtlCol="0" anchor="b" anchorCtr="0">
            <a:normAutofit fontScale="25000" lnSpcReduction="20000"/>
          </a:bodyPr>
          <a:lstStyle/>
          <a:p>
            <a:endParaRPr lang="sv-SE" dirty="0"/>
          </a:p>
        </p:txBody>
      </p:sp>
    </p:spTree>
    <p:extLst>
      <p:ext uri="{BB962C8B-B14F-4D97-AF65-F5344CB8AC3E}">
        <p14:creationId xmlns:p14="http://schemas.microsoft.com/office/powerpoint/2010/main" val="210085504"/>
      </p:ext>
    </p:extLst>
  </p:cSld>
  <p:clrMap bg1="lt1" tx1="dk1" bg2="lt2" tx2="dk2" accent1="accent1" accent2="accent2" accent3="accent3" accent4="accent4" accent5="accent5" accent6="accent6" hlink="hlink" folHlink="folHlink"/>
  <p:sldLayoutIdLst>
    <p:sldLayoutId id="2147483707" r:id="rId1"/>
    <p:sldLayoutId id="2147483722" r:id="rId2"/>
    <p:sldLayoutId id="2147483723" r:id="rId3"/>
    <p:sldLayoutId id="2147483724" r:id="rId4"/>
    <p:sldLayoutId id="2147483725" r:id="rId5"/>
    <p:sldLayoutId id="2147483716" r:id="rId6"/>
    <p:sldLayoutId id="2147483696" r:id="rId7"/>
    <p:sldLayoutId id="2147483705" r:id="rId8"/>
    <p:sldLayoutId id="2147483702" r:id="rId9"/>
    <p:sldLayoutId id="2147483715" r:id="rId10"/>
    <p:sldLayoutId id="2147483708" r:id="rId11"/>
    <p:sldLayoutId id="2147483709" r:id="rId12"/>
    <p:sldLayoutId id="2147483710" r:id="rId13"/>
    <p:sldLayoutId id="2147483711" r:id="rId14"/>
    <p:sldLayoutId id="2147483718" r:id="rId15"/>
    <p:sldLayoutId id="2147483719" r:id="rId16"/>
    <p:sldLayoutId id="2147483720" r:id="rId17"/>
    <p:sldLayoutId id="2147483721" r:id="rId18"/>
    <p:sldLayoutId id="2147483651" r:id="rId19"/>
    <p:sldLayoutId id="2147483717" r:id="rId20"/>
    <p:sldLayoutId id="2147483704" r:id="rId21"/>
    <p:sldLayoutId id="2147483713" r:id="rId22"/>
    <p:sldLayoutId id="2147483714" r:id="rId23"/>
  </p:sldLayoutIdLst>
  <p:txStyles>
    <p:titleStyle>
      <a:lvl1pPr algn="ctr" defTabSz="457200" rtl="0" eaLnBrk="1" latinLnBrk="0" hangingPunct="1">
        <a:spcBef>
          <a:spcPct val="0"/>
        </a:spcBef>
        <a:buNone/>
        <a:defRPr sz="5400" b="0" i="0" kern="1200" cap="all">
          <a:solidFill>
            <a:schemeClr val="tx2"/>
          </a:solidFill>
          <a:latin typeface="Impact" panose="020B0806030902050204" pitchFamily="34" charset="0"/>
          <a:ea typeface="+mj-ea"/>
          <a:cs typeface="Impact" panose="020B0806030902050204" pitchFamily="34" charset="0"/>
        </a:defRPr>
      </a:lvl1pPr>
    </p:titleStyle>
    <p:bodyStyle>
      <a:lvl1pPr marL="0" indent="0" algn="l" defTabSz="457200" rtl="0" eaLnBrk="1" latinLnBrk="0" hangingPunct="1">
        <a:spcBef>
          <a:spcPct val="20000"/>
        </a:spcBef>
        <a:buFont typeface="Arial"/>
        <a:buNone/>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machometer.nu/"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byggcheferna.se/om-oss/machoindex/" TargetMode="External"/><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www.stoppamachokulturen.nu/" TargetMode="External"/><Relationship Id="rId5" Type="http://schemas.openxmlformats.org/officeDocument/2006/relationships/hyperlink" Target="http://www.machometer.nu/" TargetMode="External"/><Relationship Id="rId4" Type="http://schemas.openxmlformats.org/officeDocument/2006/relationships/hyperlink" Target="https://byggcheferna.se/om-oss/machoindex/the-macho-inde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2B3F92-FAE2-41AB-B81A-D01A779A6614}"/>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FACED673-A095-4C7F-9BE0-FF3649B5CEF5}"/>
              </a:ext>
            </a:extLst>
          </p:cNvPr>
          <p:cNvSpPr>
            <a:spLocks noGrp="1"/>
          </p:cNvSpPr>
          <p:nvPr>
            <p:ph type="body" idx="1"/>
          </p:nvPr>
        </p:nvSpPr>
        <p:spPr/>
        <p:txBody>
          <a:bodyPr/>
          <a:lstStyle/>
          <a:p>
            <a:endParaRPr lang="sv-SE"/>
          </a:p>
        </p:txBody>
      </p:sp>
      <p:pic>
        <p:nvPicPr>
          <p:cNvPr id="5" name="Bildobjekt 4">
            <a:extLst>
              <a:ext uri="{FF2B5EF4-FFF2-40B4-BE49-F238E27FC236}">
                <a16:creationId xmlns:a16="http://schemas.microsoft.com/office/drawing/2014/main" id="{3483430B-8AD4-459A-83CC-AEFF1436C1B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489701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7FB8D5-0000-4B1E-B7B3-BADB7956D524}"/>
              </a:ext>
            </a:extLst>
          </p:cNvPr>
          <p:cNvSpPr>
            <a:spLocks noGrp="1"/>
          </p:cNvSpPr>
          <p:nvPr>
            <p:ph type="title"/>
          </p:nvPr>
        </p:nvSpPr>
        <p:spPr/>
        <p:txBody>
          <a:bodyPr/>
          <a:lstStyle/>
          <a:p>
            <a:r>
              <a:rPr lang="sv-SE" dirty="0"/>
              <a:t>slutsatser</a:t>
            </a:r>
          </a:p>
        </p:txBody>
      </p:sp>
      <p:sp>
        <p:nvSpPr>
          <p:cNvPr id="3" name="Platshållare för innehåll 2">
            <a:extLst>
              <a:ext uri="{FF2B5EF4-FFF2-40B4-BE49-F238E27FC236}">
                <a16:creationId xmlns:a16="http://schemas.microsoft.com/office/drawing/2014/main" id="{F2F10002-DEB1-4AF7-847E-BFA6F4908B46}"/>
              </a:ext>
            </a:extLst>
          </p:cNvPr>
          <p:cNvSpPr>
            <a:spLocks noGrp="1"/>
          </p:cNvSpPr>
          <p:nvPr>
            <p:ph sz="quarter" idx="13"/>
          </p:nvPr>
        </p:nvSpPr>
        <p:spPr/>
        <p:txBody>
          <a:bodyPr/>
          <a:lstStyle/>
          <a:p>
            <a:pPr marL="457200" indent="-457200">
              <a:buClr>
                <a:schemeClr val="bg2"/>
              </a:buClr>
              <a:buFont typeface="Wingdings" panose="05000000000000000000" pitchFamily="2" charset="2"/>
              <a:buChar char="q"/>
            </a:pPr>
            <a:r>
              <a:rPr lang="sv-SE" dirty="0"/>
              <a:t>Mer macho än vi har råd med. </a:t>
            </a:r>
          </a:p>
          <a:p>
            <a:pPr marL="457200" indent="-457200">
              <a:buClr>
                <a:schemeClr val="bg2"/>
              </a:buClr>
              <a:buFont typeface="Wingdings" panose="05000000000000000000" pitchFamily="2" charset="2"/>
              <a:buChar char="q"/>
            </a:pPr>
            <a:r>
              <a:rPr lang="sv-SE" dirty="0"/>
              <a:t>Satsa på de unga männen!</a:t>
            </a:r>
          </a:p>
          <a:p>
            <a:pPr marL="457200" indent="-457200">
              <a:buClr>
                <a:schemeClr val="bg2"/>
              </a:buClr>
              <a:buFont typeface="Wingdings" panose="05000000000000000000" pitchFamily="2" charset="2"/>
              <a:buChar char="q"/>
            </a:pPr>
            <a:r>
              <a:rPr lang="sv-SE" dirty="0"/>
              <a:t>Sättet vi skämtar är en nyckel. </a:t>
            </a:r>
          </a:p>
        </p:txBody>
      </p:sp>
    </p:spTree>
    <p:extLst>
      <p:ext uri="{BB962C8B-B14F-4D97-AF65-F5344CB8AC3E}">
        <p14:creationId xmlns:p14="http://schemas.microsoft.com/office/powerpoint/2010/main" val="177617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CBA27C-77AC-4B4D-B12A-CF1D65BCB2DC}"/>
              </a:ext>
            </a:extLst>
          </p:cNvPr>
          <p:cNvSpPr>
            <a:spLocks noGrp="1"/>
          </p:cNvSpPr>
          <p:nvPr>
            <p:ph type="title"/>
          </p:nvPr>
        </p:nvSpPr>
        <p:spPr/>
        <p:txBody>
          <a:bodyPr/>
          <a:lstStyle/>
          <a:p>
            <a:r>
              <a:rPr lang="sv-SE" dirty="0"/>
              <a:t>Varför så stora skillnader?</a:t>
            </a:r>
          </a:p>
        </p:txBody>
      </p:sp>
      <p:sp>
        <p:nvSpPr>
          <p:cNvPr id="3" name="Platshållare för innehåll 2">
            <a:extLst>
              <a:ext uri="{FF2B5EF4-FFF2-40B4-BE49-F238E27FC236}">
                <a16:creationId xmlns:a16="http://schemas.microsoft.com/office/drawing/2014/main" id="{09472FE2-B1BC-41ED-A840-D480B39FDB8F}"/>
              </a:ext>
            </a:extLst>
          </p:cNvPr>
          <p:cNvSpPr>
            <a:spLocks noGrp="1"/>
          </p:cNvSpPr>
          <p:nvPr>
            <p:ph sz="quarter" idx="13"/>
          </p:nvPr>
        </p:nvSpPr>
        <p:spPr/>
        <p:txBody>
          <a:bodyPr/>
          <a:lstStyle/>
          <a:p>
            <a:pPr marL="342900" indent="-342900">
              <a:buFont typeface="Arial" panose="020B0604020202020204" pitchFamily="34" charset="0"/>
              <a:buChar char="•"/>
            </a:pPr>
            <a:r>
              <a:rPr lang="sv-SE" sz="2400" dirty="0"/>
              <a:t>Arbetets karaktär. </a:t>
            </a:r>
          </a:p>
          <a:p>
            <a:pPr marL="342900" indent="-342900">
              <a:buFont typeface="Arial" panose="020B0604020202020204" pitchFamily="34" charset="0"/>
              <a:buChar char="•"/>
            </a:pPr>
            <a:r>
              <a:rPr lang="sv-SE" sz="2400" dirty="0"/>
              <a:t>Andelen kvinnor och yngre.</a:t>
            </a:r>
          </a:p>
          <a:p>
            <a:pPr marL="342900" indent="-342900">
              <a:buFont typeface="Arial" panose="020B0604020202020204" pitchFamily="34" charset="0"/>
              <a:buChar char="•"/>
            </a:pPr>
            <a:r>
              <a:rPr lang="sv-SE" sz="2400" dirty="0"/>
              <a:t>Hur mycket företagen i branschen har arbetat med inkludering och social hållbarhet.</a:t>
            </a:r>
          </a:p>
          <a:p>
            <a:endParaRPr lang="sv-SE" dirty="0"/>
          </a:p>
        </p:txBody>
      </p:sp>
    </p:spTree>
    <p:extLst>
      <p:ext uri="{BB962C8B-B14F-4D97-AF65-F5344CB8AC3E}">
        <p14:creationId xmlns:p14="http://schemas.microsoft.com/office/powerpoint/2010/main" val="3186089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7FB8D5-0000-4B1E-B7B3-BADB7956D524}"/>
              </a:ext>
            </a:extLst>
          </p:cNvPr>
          <p:cNvSpPr>
            <a:spLocks noGrp="1"/>
          </p:cNvSpPr>
          <p:nvPr>
            <p:ph type="title"/>
          </p:nvPr>
        </p:nvSpPr>
        <p:spPr/>
        <p:txBody>
          <a:bodyPr/>
          <a:lstStyle/>
          <a:p>
            <a:r>
              <a:rPr lang="sv-SE" dirty="0"/>
              <a:t>Åtgärder för ledningen</a:t>
            </a:r>
          </a:p>
        </p:txBody>
      </p:sp>
      <p:sp>
        <p:nvSpPr>
          <p:cNvPr id="3" name="Platshållare för innehåll 2">
            <a:extLst>
              <a:ext uri="{FF2B5EF4-FFF2-40B4-BE49-F238E27FC236}">
                <a16:creationId xmlns:a16="http://schemas.microsoft.com/office/drawing/2014/main" id="{F2F10002-DEB1-4AF7-847E-BFA6F4908B46}"/>
              </a:ext>
            </a:extLst>
          </p:cNvPr>
          <p:cNvSpPr>
            <a:spLocks noGrp="1"/>
          </p:cNvSpPr>
          <p:nvPr>
            <p:ph sz="quarter" idx="13"/>
          </p:nvPr>
        </p:nvSpPr>
        <p:spPr/>
        <p:txBody>
          <a:bodyPr/>
          <a:lstStyle/>
          <a:p>
            <a:pPr marL="457200" indent="-457200">
              <a:buClr>
                <a:schemeClr val="bg2"/>
              </a:buClr>
              <a:buFont typeface="Wingdings" panose="05000000000000000000" pitchFamily="2" charset="2"/>
              <a:buChar char="q"/>
            </a:pPr>
            <a:r>
              <a:rPr lang="sv-SE" dirty="0"/>
              <a:t>Mät machokulturen kontinuerligt.</a:t>
            </a:r>
          </a:p>
          <a:p>
            <a:pPr marL="457200" indent="-457200">
              <a:buClr>
                <a:schemeClr val="bg2"/>
              </a:buClr>
              <a:buFont typeface="Wingdings" panose="05000000000000000000" pitchFamily="2" charset="2"/>
              <a:buChar char="q"/>
            </a:pPr>
            <a:r>
              <a:rPr lang="sv-SE" dirty="0"/>
              <a:t>Engagera cheferna.</a:t>
            </a:r>
          </a:p>
          <a:p>
            <a:pPr marL="457200" indent="-457200">
              <a:buClr>
                <a:schemeClr val="bg2"/>
              </a:buClr>
              <a:buFont typeface="Wingdings" panose="05000000000000000000" pitchFamily="2" charset="2"/>
              <a:buChar char="q"/>
            </a:pPr>
            <a:r>
              <a:rPr lang="sv-SE" dirty="0"/>
              <a:t>Säkerställ en anonym visselblåsarfunktion.</a:t>
            </a:r>
          </a:p>
          <a:p>
            <a:pPr marL="457200" indent="-457200">
              <a:buClr>
                <a:schemeClr val="bg2"/>
              </a:buClr>
              <a:buFont typeface="Wingdings" panose="05000000000000000000" pitchFamily="2" charset="2"/>
              <a:buChar char="q"/>
            </a:pPr>
            <a:r>
              <a:rPr lang="sv-SE" dirty="0"/>
              <a:t>Rusta cheferna med ett modernt ledarskap. </a:t>
            </a:r>
          </a:p>
        </p:txBody>
      </p:sp>
    </p:spTree>
    <p:extLst>
      <p:ext uri="{BB962C8B-B14F-4D97-AF65-F5344CB8AC3E}">
        <p14:creationId xmlns:p14="http://schemas.microsoft.com/office/powerpoint/2010/main" val="3800546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71C97F-BDD9-49E1-8048-C2E26D59B6FB}"/>
              </a:ext>
            </a:extLst>
          </p:cNvPr>
          <p:cNvSpPr>
            <a:spLocks noGrp="1"/>
          </p:cNvSpPr>
          <p:nvPr>
            <p:ph type="title"/>
          </p:nvPr>
        </p:nvSpPr>
        <p:spPr/>
        <p:txBody>
          <a:bodyPr/>
          <a:lstStyle/>
          <a:p>
            <a:r>
              <a:rPr lang="sv-SE" sz="4700" dirty="0">
                <a:effectLst>
                  <a:outerShdw blurRad="38100" dist="38100" dir="2700000" algn="tl">
                    <a:srgbClr val="000000">
                      <a:alpha val="43137"/>
                    </a:srgbClr>
                  </a:outerShdw>
                </a:effectLst>
              </a:rPr>
              <a:t>Machoindex vinner gehör</a:t>
            </a:r>
          </a:p>
        </p:txBody>
      </p:sp>
      <p:pic>
        <p:nvPicPr>
          <p:cNvPr id="4" name="Bildobjekt 3">
            <a:extLst>
              <a:ext uri="{FF2B5EF4-FFF2-40B4-BE49-F238E27FC236}">
                <a16:creationId xmlns:a16="http://schemas.microsoft.com/office/drawing/2014/main" id="{601490F9-1023-4E8B-9117-C86C27FCE8F0}"/>
              </a:ext>
            </a:extLst>
          </p:cNvPr>
          <p:cNvPicPr>
            <a:picLocks noChangeAspect="1"/>
          </p:cNvPicPr>
          <p:nvPr/>
        </p:nvPicPr>
        <p:blipFill>
          <a:blip r:embed="rId3"/>
          <a:stretch>
            <a:fillRect/>
          </a:stretch>
        </p:blipFill>
        <p:spPr>
          <a:xfrm>
            <a:off x="6592500" y="1345276"/>
            <a:ext cx="1091660" cy="1091660"/>
          </a:xfrm>
          <a:prstGeom prst="rect">
            <a:avLst/>
          </a:prstGeom>
        </p:spPr>
      </p:pic>
      <p:pic>
        <p:nvPicPr>
          <p:cNvPr id="5" name="Bildobjekt 4">
            <a:extLst>
              <a:ext uri="{FF2B5EF4-FFF2-40B4-BE49-F238E27FC236}">
                <a16:creationId xmlns:a16="http://schemas.microsoft.com/office/drawing/2014/main" id="{4D985174-DFFC-49A7-8563-BF226C902C2C}"/>
              </a:ext>
            </a:extLst>
          </p:cNvPr>
          <p:cNvPicPr>
            <a:picLocks noChangeAspect="1"/>
          </p:cNvPicPr>
          <p:nvPr/>
        </p:nvPicPr>
        <p:blipFill>
          <a:blip r:embed="rId4"/>
          <a:stretch>
            <a:fillRect/>
          </a:stretch>
        </p:blipFill>
        <p:spPr>
          <a:xfrm>
            <a:off x="4184374" y="1418079"/>
            <a:ext cx="1507525" cy="1507525"/>
          </a:xfrm>
          <a:prstGeom prst="rect">
            <a:avLst/>
          </a:prstGeom>
        </p:spPr>
      </p:pic>
      <p:pic>
        <p:nvPicPr>
          <p:cNvPr id="7" name="Bildobjekt 6">
            <a:extLst>
              <a:ext uri="{FF2B5EF4-FFF2-40B4-BE49-F238E27FC236}">
                <a16:creationId xmlns:a16="http://schemas.microsoft.com/office/drawing/2014/main" id="{28FB5B18-81B5-451B-8B92-D509884C5744}"/>
              </a:ext>
            </a:extLst>
          </p:cNvPr>
          <p:cNvPicPr>
            <a:picLocks noChangeAspect="1"/>
          </p:cNvPicPr>
          <p:nvPr/>
        </p:nvPicPr>
        <p:blipFill>
          <a:blip r:embed="rId5"/>
          <a:stretch>
            <a:fillRect/>
          </a:stretch>
        </p:blipFill>
        <p:spPr>
          <a:xfrm>
            <a:off x="6584621" y="3566523"/>
            <a:ext cx="1091660" cy="1091660"/>
          </a:xfrm>
          <a:prstGeom prst="rect">
            <a:avLst/>
          </a:prstGeom>
        </p:spPr>
      </p:pic>
      <p:pic>
        <p:nvPicPr>
          <p:cNvPr id="8" name="Bildobjekt 7">
            <a:extLst>
              <a:ext uri="{FF2B5EF4-FFF2-40B4-BE49-F238E27FC236}">
                <a16:creationId xmlns:a16="http://schemas.microsoft.com/office/drawing/2014/main" id="{F743CB73-1BB8-433E-AEB7-4ED057B15BDE}"/>
              </a:ext>
            </a:extLst>
          </p:cNvPr>
          <p:cNvPicPr>
            <a:picLocks noChangeAspect="1"/>
          </p:cNvPicPr>
          <p:nvPr/>
        </p:nvPicPr>
        <p:blipFill>
          <a:blip r:embed="rId6"/>
          <a:stretch>
            <a:fillRect/>
          </a:stretch>
        </p:blipFill>
        <p:spPr>
          <a:xfrm>
            <a:off x="6584621" y="2392365"/>
            <a:ext cx="1091660" cy="1091660"/>
          </a:xfrm>
          <a:prstGeom prst="rect">
            <a:avLst/>
          </a:prstGeom>
        </p:spPr>
      </p:pic>
      <p:pic>
        <p:nvPicPr>
          <p:cNvPr id="10" name="Platshållare för innehåll 9">
            <a:extLst>
              <a:ext uri="{FF2B5EF4-FFF2-40B4-BE49-F238E27FC236}">
                <a16:creationId xmlns:a16="http://schemas.microsoft.com/office/drawing/2014/main" id="{3259D598-979D-A736-0988-5EFCB357CCE1}"/>
              </a:ext>
            </a:extLst>
          </p:cNvPr>
          <p:cNvPicPr>
            <a:picLocks noGrp="1" noChangeAspect="1"/>
          </p:cNvPicPr>
          <p:nvPr>
            <p:ph sz="quarter" idx="13"/>
          </p:nvPr>
        </p:nvPicPr>
        <p:blipFill>
          <a:blip r:embed="rId7"/>
          <a:stretch>
            <a:fillRect/>
          </a:stretch>
        </p:blipFill>
        <p:spPr>
          <a:xfrm>
            <a:off x="772626" y="1679171"/>
            <a:ext cx="2435726" cy="880136"/>
          </a:xfrm>
          <a:prstGeom prst="rect">
            <a:avLst/>
          </a:prstGeom>
        </p:spPr>
      </p:pic>
      <p:pic>
        <p:nvPicPr>
          <p:cNvPr id="11" name="Bildobjekt 10">
            <a:extLst>
              <a:ext uri="{FF2B5EF4-FFF2-40B4-BE49-F238E27FC236}">
                <a16:creationId xmlns:a16="http://schemas.microsoft.com/office/drawing/2014/main" id="{22D3FC1E-A252-54BC-972B-3C2B661D8647}"/>
              </a:ext>
            </a:extLst>
          </p:cNvPr>
          <p:cNvPicPr>
            <a:picLocks noChangeAspect="1"/>
          </p:cNvPicPr>
          <p:nvPr/>
        </p:nvPicPr>
        <p:blipFill>
          <a:blip r:embed="rId8"/>
          <a:stretch>
            <a:fillRect/>
          </a:stretch>
        </p:blipFill>
        <p:spPr>
          <a:xfrm>
            <a:off x="872227" y="3085667"/>
            <a:ext cx="1295400" cy="647700"/>
          </a:xfrm>
          <a:prstGeom prst="rect">
            <a:avLst/>
          </a:prstGeom>
        </p:spPr>
      </p:pic>
      <p:pic>
        <p:nvPicPr>
          <p:cNvPr id="6" name="Bildobjekt 5">
            <a:extLst>
              <a:ext uri="{FF2B5EF4-FFF2-40B4-BE49-F238E27FC236}">
                <a16:creationId xmlns:a16="http://schemas.microsoft.com/office/drawing/2014/main" id="{C7EEF7CC-9B10-6FDD-AFF5-9BE450777CEE}"/>
              </a:ext>
            </a:extLst>
          </p:cNvPr>
          <p:cNvPicPr>
            <a:picLocks noChangeAspect="1"/>
          </p:cNvPicPr>
          <p:nvPr/>
        </p:nvPicPr>
        <p:blipFill>
          <a:blip r:embed="rId9"/>
          <a:stretch>
            <a:fillRect/>
          </a:stretch>
        </p:blipFill>
        <p:spPr>
          <a:xfrm>
            <a:off x="3722741" y="2708086"/>
            <a:ext cx="2085975" cy="657225"/>
          </a:xfrm>
          <a:prstGeom prst="rect">
            <a:avLst/>
          </a:prstGeom>
        </p:spPr>
      </p:pic>
      <p:pic>
        <p:nvPicPr>
          <p:cNvPr id="9" name="Bildobjekt 8">
            <a:extLst>
              <a:ext uri="{FF2B5EF4-FFF2-40B4-BE49-F238E27FC236}">
                <a16:creationId xmlns:a16="http://schemas.microsoft.com/office/drawing/2014/main" id="{E7E95B29-CE9C-C870-18B0-A529702AA0FE}"/>
              </a:ext>
            </a:extLst>
          </p:cNvPr>
          <p:cNvPicPr>
            <a:picLocks noChangeAspect="1"/>
          </p:cNvPicPr>
          <p:nvPr/>
        </p:nvPicPr>
        <p:blipFill>
          <a:blip r:embed="rId10"/>
          <a:stretch>
            <a:fillRect/>
          </a:stretch>
        </p:blipFill>
        <p:spPr>
          <a:xfrm>
            <a:off x="3933386" y="3484025"/>
            <a:ext cx="1758513" cy="247429"/>
          </a:xfrm>
          <a:prstGeom prst="rect">
            <a:avLst/>
          </a:prstGeom>
        </p:spPr>
      </p:pic>
    </p:spTree>
    <p:extLst>
      <p:ext uri="{BB962C8B-B14F-4D97-AF65-F5344CB8AC3E}">
        <p14:creationId xmlns:p14="http://schemas.microsoft.com/office/powerpoint/2010/main" val="3266762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221B25-E925-90F4-A96D-05A80D971008}"/>
              </a:ext>
            </a:extLst>
          </p:cNvPr>
          <p:cNvSpPr>
            <a:spLocks noGrp="1"/>
          </p:cNvSpPr>
          <p:nvPr>
            <p:ph type="title"/>
          </p:nvPr>
        </p:nvSpPr>
        <p:spPr/>
        <p:txBody>
          <a:bodyPr/>
          <a:lstStyle/>
          <a:p>
            <a:r>
              <a:rPr lang="sv-SE" dirty="0"/>
              <a:t>machouppropet</a:t>
            </a:r>
          </a:p>
        </p:txBody>
      </p:sp>
      <p:pic>
        <p:nvPicPr>
          <p:cNvPr id="7" name="Platshållare för innehåll 6">
            <a:extLst>
              <a:ext uri="{FF2B5EF4-FFF2-40B4-BE49-F238E27FC236}">
                <a16:creationId xmlns:a16="http://schemas.microsoft.com/office/drawing/2014/main" id="{AA966A79-5E96-56CE-B0CB-36C9777C157C}"/>
              </a:ext>
            </a:extLst>
          </p:cNvPr>
          <p:cNvPicPr>
            <a:picLocks noGrp="1" noChangeAspect="1"/>
          </p:cNvPicPr>
          <p:nvPr>
            <p:ph sz="quarter" idx="13"/>
          </p:nvPr>
        </p:nvPicPr>
        <p:blipFill>
          <a:blip r:embed="rId2"/>
          <a:stretch>
            <a:fillRect/>
          </a:stretch>
        </p:blipFill>
        <p:spPr>
          <a:xfrm>
            <a:off x="4854987" y="1947425"/>
            <a:ext cx="2656854" cy="1934248"/>
          </a:xfrm>
        </p:spPr>
      </p:pic>
      <p:pic>
        <p:nvPicPr>
          <p:cNvPr id="5" name="Bildobjekt 4">
            <a:extLst>
              <a:ext uri="{FF2B5EF4-FFF2-40B4-BE49-F238E27FC236}">
                <a16:creationId xmlns:a16="http://schemas.microsoft.com/office/drawing/2014/main" id="{5E984F31-7FDA-EAA6-3777-44CF1E25BA36}"/>
              </a:ext>
            </a:extLst>
          </p:cNvPr>
          <p:cNvPicPr>
            <a:picLocks noChangeAspect="1"/>
          </p:cNvPicPr>
          <p:nvPr/>
        </p:nvPicPr>
        <p:blipFill>
          <a:blip r:embed="rId3"/>
          <a:stretch>
            <a:fillRect/>
          </a:stretch>
        </p:blipFill>
        <p:spPr>
          <a:xfrm>
            <a:off x="1288275" y="1947426"/>
            <a:ext cx="2683223" cy="1934247"/>
          </a:xfrm>
          <a:prstGeom prst="rect">
            <a:avLst/>
          </a:prstGeom>
        </p:spPr>
      </p:pic>
    </p:spTree>
    <p:extLst>
      <p:ext uri="{BB962C8B-B14F-4D97-AF65-F5344CB8AC3E}">
        <p14:creationId xmlns:p14="http://schemas.microsoft.com/office/powerpoint/2010/main" val="116565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7FB8D5-0000-4B1E-B7B3-BADB7956D524}"/>
              </a:ext>
            </a:extLst>
          </p:cNvPr>
          <p:cNvSpPr>
            <a:spLocks noGrp="1"/>
          </p:cNvSpPr>
          <p:nvPr>
            <p:ph type="title"/>
          </p:nvPr>
        </p:nvSpPr>
        <p:spPr/>
        <p:txBody>
          <a:bodyPr/>
          <a:lstStyle/>
          <a:p>
            <a:r>
              <a:rPr lang="sv-SE" dirty="0"/>
              <a:t>Åtgärder för chefen</a:t>
            </a:r>
          </a:p>
        </p:txBody>
      </p:sp>
      <p:sp>
        <p:nvSpPr>
          <p:cNvPr id="3" name="Platshållare för innehåll 2">
            <a:extLst>
              <a:ext uri="{FF2B5EF4-FFF2-40B4-BE49-F238E27FC236}">
                <a16:creationId xmlns:a16="http://schemas.microsoft.com/office/drawing/2014/main" id="{F2F10002-DEB1-4AF7-847E-BFA6F4908B46}"/>
              </a:ext>
            </a:extLst>
          </p:cNvPr>
          <p:cNvSpPr>
            <a:spLocks noGrp="1"/>
          </p:cNvSpPr>
          <p:nvPr>
            <p:ph sz="quarter" idx="13"/>
          </p:nvPr>
        </p:nvSpPr>
        <p:spPr/>
        <p:txBody>
          <a:bodyPr/>
          <a:lstStyle/>
          <a:p>
            <a:pPr marL="457200" indent="-457200">
              <a:buClr>
                <a:schemeClr val="bg2"/>
              </a:buClr>
              <a:buFont typeface="Wingdings" panose="05000000000000000000" pitchFamily="2" charset="2"/>
              <a:buChar char="q"/>
            </a:pPr>
            <a:r>
              <a:rPr lang="sv-SE" dirty="0"/>
              <a:t>Sätt spelreglerna tillsammans!</a:t>
            </a:r>
          </a:p>
          <a:p>
            <a:pPr marL="457200" indent="-457200">
              <a:buClr>
                <a:schemeClr val="bg2"/>
              </a:buClr>
              <a:buFont typeface="Wingdings" panose="05000000000000000000" pitchFamily="2" charset="2"/>
              <a:buChar char="q"/>
            </a:pPr>
            <a:r>
              <a:rPr lang="sv-SE" dirty="0"/>
              <a:t>Ta de första tecknen på dålig jargong och beteende på allvar.</a:t>
            </a:r>
          </a:p>
          <a:p>
            <a:pPr marL="457200" indent="-457200">
              <a:buClr>
                <a:schemeClr val="bg2"/>
              </a:buClr>
              <a:buFont typeface="Wingdings" panose="05000000000000000000" pitchFamily="2" charset="2"/>
              <a:buChar char="q"/>
            </a:pPr>
            <a:r>
              <a:rPr lang="sv-SE" dirty="0"/>
              <a:t>Lär er skämta så alla kan skratta.</a:t>
            </a:r>
          </a:p>
          <a:p>
            <a:pPr marL="457200" indent="-457200">
              <a:buClr>
                <a:schemeClr val="bg2"/>
              </a:buClr>
              <a:buFont typeface="Wingdings" panose="05000000000000000000" pitchFamily="2" charset="2"/>
              <a:buChar char="q"/>
            </a:pPr>
            <a:r>
              <a:rPr lang="sv-SE" dirty="0"/>
              <a:t>Stärk den tysta majoriteten. </a:t>
            </a:r>
          </a:p>
          <a:p>
            <a:pPr marL="457200" indent="-457200">
              <a:buClr>
                <a:schemeClr val="bg2"/>
              </a:buClr>
              <a:buFont typeface="Wingdings" panose="05000000000000000000" pitchFamily="2" charset="2"/>
              <a:buChar char="q"/>
            </a:pPr>
            <a:r>
              <a:rPr lang="sv-SE" dirty="0"/>
              <a:t>Driv projekt lokalt. </a:t>
            </a:r>
          </a:p>
        </p:txBody>
      </p:sp>
    </p:spTree>
    <p:extLst>
      <p:ext uri="{BB962C8B-B14F-4D97-AF65-F5344CB8AC3E}">
        <p14:creationId xmlns:p14="http://schemas.microsoft.com/office/powerpoint/2010/main" val="680819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242E87-B03D-4FE9-8198-42A2902F7972}"/>
              </a:ext>
            </a:extLst>
          </p:cNvPr>
          <p:cNvSpPr>
            <a:spLocks noGrp="1"/>
          </p:cNvSpPr>
          <p:nvPr>
            <p:ph type="title"/>
          </p:nvPr>
        </p:nvSpPr>
        <p:spPr/>
        <p:txBody>
          <a:bodyPr/>
          <a:lstStyle/>
          <a:p>
            <a:r>
              <a:rPr lang="sv-SE" dirty="0" err="1"/>
              <a:t>machometer</a:t>
            </a:r>
            <a:endParaRPr lang="sv-SE" dirty="0"/>
          </a:p>
        </p:txBody>
      </p:sp>
      <p:sp>
        <p:nvSpPr>
          <p:cNvPr id="3" name="Platshållare för innehåll 2">
            <a:extLst>
              <a:ext uri="{FF2B5EF4-FFF2-40B4-BE49-F238E27FC236}">
                <a16:creationId xmlns:a16="http://schemas.microsoft.com/office/drawing/2014/main" id="{57E511CF-D29D-4F90-B8E2-A7D647FB8935}"/>
              </a:ext>
            </a:extLst>
          </p:cNvPr>
          <p:cNvSpPr>
            <a:spLocks noGrp="1"/>
          </p:cNvSpPr>
          <p:nvPr>
            <p:ph sz="quarter" idx="13"/>
          </p:nvPr>
        </p:nvSpPr>
        <p:spPr>
          <a:xfrm>
            <a:off x="2846566" y="1470454"/>
            <a:ext cx="5720161" cy="3030997"/>
          </a:xfrm>
        </p:spPr>
        <p:txBody>
          <a:bodyPr/>
          <a:lstStyle/>
          <a:p>
            <a:pPr marL="457200" indent="-457200">
              <a:buFont typeface="Arial" panose="020B0604020202020204" pitchFamily="34" charset="0"/>
              <a:buChar char="•"/>
            </a:pPr>
            <a:r>
              <a:rPr lang="sv-SE" dirty="0"/>
              <a:t>Lekfullt sätt att ta machotempen på den egna arbetsplatsen. </a:t>
            </a:r>
          </a:p>
          <a:p>
            <a:pPr marL="457200" indent="-457200">
              <a:buFont typeface="Arial" panose="020B0604020202020204" pitchFamily="34" charset="0"/>
              <a:buChar char="•"/>
            </a:pPr>
            <a:r>
              <a:rPr lang="sv-SE" dirty="0"/>
              <a:t>Kittla nyfikenhet kring machokultur.</a:t>
            </a:r>
          </a:p>
          <a:p>
            <a:pPr marL="457200" indent="-457200">
              <a:buFont typeface="Arial" panose="020B0604020202020204" pitchFamily="34" charset="0"/>
              <a:buChar char="•"/>
            </a:pPr>
            <a:r>
              <a:rPr lang="sv-SE" dirty="0"/>
              <a:t>Chefer kan dra igång dialog.</a:t>
            </a:r>
          </a:p>
          <a:p>
            <a:r>
              <a:rPr lang="sv-SE" dirty="0">
                <a:hlinkClick r:id="rId2"/>
              </a:rPr>
              <a:t>www.machometer.nu</a:t>
            </a:r>
            <a:r>
              <a:rPr lang="sv-SE" dirty="0"/>
              <a:t> </a:t>
            </a:r>
          </a:p>
        </p:txBody>
      </p:sp>
      <p:pic>
        <p:nvPicPr>
          <p:cNvPr id="4" name="Platshållare för innehåll 4">
            <a:extLst>
              <a:ext uri="{FF2B5EF4-FFF2-40B4-BE49-F238E27FC236}">
                <a16:creationId xmlns:a16="http://schemas.microsoft.com/office/drawing/2014/main" id="{0EBC7716-3715-4F46-9D16-877F0D5FE273}"/>
              </a:ext>
            </a:extLst>
          </p:cNvPr>
          <p:cNvPicPr>
            <a:picLocks noChangeAspect="1"/>
          </p:cNvPicPr>
          <p:nvPr/>
        </p:nvPicPr>
        <p:blipFill>
          <a:blip r:embed="rId3"/>
          <a:stretch>
            <a:fillRect/>
          </a:stretch>
        </p:blipFill>
        <p:spPr>
          <a:xfrm>
            <a:off x="-763325" y="561737"/>
            <a:ext cx="4675367" cy="4675367"/>
          </a:xfrm>
          <a:prstGeom prst="rect">
            <a:avLst/>
          </a:prstGeom>
        </p:spPr>
      </p:pic>
    </p:spTree>
    <p:extLst>
      <p:ext uri="{BB962C8B-B14F-4D97-AF65-F5344CB8AC3E}">
        <p14:creationId xmlns:p14="http://schemas.microsoft.com/office/powerpoint/2010/main" val="113325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2508C8-542F-FCAF-16D7-CB6A7009B9AF}"/>
              </a:ext>
            </a:extLst>
          </p:cNvPr>
          <p:cNvSpPr>
            <a:spLocks noGrp="1"/>
          </p:cNvSpPr>
          <p:nvPr>
            <p:ph type="title"/>
          </p:nvPr>
        </p:nvSpPr>
        <p:spPr/>
        <p:txBody>
          <a:bodyPr/>
          <a:lstStyle/>
          <a:p>
            <a:r>
              <a:rPr lang="sv-SE" dirty="0">
                <a:effectLst>
                  <a:outerShdw blurRad="38100" dist="38100" dir="2700000" algn="tl">
                    <a:srgbClr val="000000">
                      <a:alpha val="43137"/>
                    </a:srgbClr>
                  </a:outerShdw>
                </a:effectLst>
              </a:rPr>
              <a:t>Länkar för mer information</a:t>
            </a:r>
          </a:p>
        </p:txBody>
      </p:sp>
      <p:sp>
        <p:nvSpPr>
          <p:cNvPr id="3" name="Platshållare för innehåll 2">
            <a:extLst>
              <a:ext uri="{FF2B5EF4-FFF2-40B4-BE49-F238E27FC236}">
                <a16:creationId xmlns:a16="http://schemas.microsoft.com/office/drawing/2014/main" id="{41947468-AA4D-32D3-CF62-81709C0ABC12}"/>
              </a:ext>
            </a:extLst>
          </p:cNvPr>
          <p:cNvSpPr>
            <a:spLocks noGrp="1"/>
          </p:cNvSpPr>
          <p:nvPr>
            <p:ph sz="quarter" idx="13"/>
          </p:nvPr>
        </p:nvSpPr>
        <p:spPr>
          <a:xfrm>
            <a:off x="574098" y="1470454"/>
            <a:ext cx="5393565" cy="3030997"/>
          </a:xfrm>
        </p:spPr>
        <p:txBody>
          <a:bodyPr/>
          <a:lstStyle/>
          <a:p>
            <a:r>
              <a:rPr lang="sv-SE" sz="1600" dirty="0">
                <a:latin typeface="+mj-lt"/>
              </a:rPr>
              <a:t>Så gör du ett Machoindex: </a:t>
            </a:r>
            <a:r>
              <a:rPr lang="sv-SE" sz="1600" dirty="0">
                <a:latin typeface="+mj-lt"/>
                <a:hlinkClick r:id="rId3"/>
              </a:rPr>
              <a:t>https://byggcheferna.se/om-oss/machoindex/</a:t>
            </a:r>
            <a:r>
              <a:rPr lang="sv-SE" sz="1600" dirty="0">
                <a:latin typeface="+mj-lt"/>
              </a:rPr>
              <a:t> </a:t>
            </a:r>
          </a:p>
          <a:p>
            <a:endParaRPr lang="sv-SE" sz="1600" dirty="0">
              <a:latin typeface="+mj-lt"/>
            </a:endParaRPr>
          </a:p>
          <a:p>
            <a:r>
              <a:rPr lang="sv-SE" sz="1600" dirty="0">
                <a:latin typeface="+mj-lt"/>
              </a:rPr>
              <a:t>Machoindex på engelska: </a:t>
            </a:r>
            <a:r>
              <a:rPr lang="sv-SE" sz="1600" u="sng" dirty="0">
                <a:solidFill>
                  <a:srgbClr val="0000FF"/>
                </a:solidFill>
                <a:effectLst/>
                <a:latin typeface="+mj-lt"/>
                <a:ea typeface="Calibri" panose="020F0502020204030204" pitchFamily="34" charset="0"/>
                <a:hlinkClick r:id="rId4"/>
              </a:rPr>
              <a:t>https://byggcheferna.se/om-oss/machoindex/the-macho-index/</a:t>
            </a:r>
            <a:endParaRPr lang="sv-SE" sz="1600" u="sng" dirty="0">
              <a:solidFill>
                <a:srgbClr val="0000FF"/>
              </a:solidFill>
              <a:effectLst/>
              <a:latin typeface="+mj-lt"/>
              <a:ea typeface="Calibri" panose="020F0502020204030204" pitchFamily="34" charset="0"/>
            </a:endParaRPr>
          </a:p>
          <a:p>
            <a:endParaRPr lang="sv-SE" sz="1600" dirty="0">
              <a:latin typeface="+mj-lt"/>
            </a:endParaRPr>
          </a:p>
          <a:p>
            <a:r>
              <a:rPr lang="sv-SE" sz="1600" dirty="0" err="1">
                <a:latin typeface="+mj-lt"/>
              </a:rPr>
              <a:t>Machometern</a:t>
            </a:r>
            <a:r>
              <a:rPr lang="sv-SE" sz="1600" dirty="0">
                <a:latin typeface="+mj-lt"/>
              </a:rPr>
              <a:t>, ett lekfullt självtest: </a:t>
            </a:r>
            <a:r>
              <a:rPr lang="sv-SE" sz="1600" dirty="0">
                <a:solidFill>
                  <a:srgbClr val="0000FF"/>
                </a:solidFill>
                <a:latin typeface="+mj-lt"/>
                <a:hlinkClick r:id="rId5"/>
              </a:rPr>
              <a:t>www.machometer.nu</a:t>
            </a:r>
            <a:r>
              <a:rPr lang="sv-SE" sz="1600" dirty="0">
                <a:solidFill>
                  <a:srgbClr val="0000FF"/>
                </a:solidFill>
                <a:latin typeface="+mj-lt"/>
              </a:rPr>
              <a:t> </a:t>
            </a:r>
          </a:p>
          <a:p>
            <a:endParaRPr lang="sv-SE" sz="1600" dirty="0">
              <a:latin typeface="+mj-lt"/>
            </a:endParaRPr>
          </a:p>
          <a:p>
            <a:r>
              <a:rPr lang="sv-SE" sz="1600" dirty="0">
                <a:latin typeface="+mj-lt"/>
              </a:rPr>
              <a:t>Stoppa Machokulturen, verktyg och inspiration: </a:t>
            </a:r>
            <a:r>
              <a:rPr lang="sv-SE" sz="1600" dirty="0">
                <a:solidFill>
                  <a:srgbClr val="0000FF"/>
                </a:solidFill>
                <a:latin typeface="+mj-lt"/>
                <a:hlinkClick r:id="rId6"/>
              </a:rPr>
              <a:t>www.stoppamachokulturen</a:t>
            </a:r>
            <a:r>
              <a:rPr lang="sv-SE" sz="1600">
                <a:solidFill>
                  <a:srgbClr val="0000FF"/>
                </a:solidFill>
                <a:latin typeface="+mj-lt"/>
                <a:hlinkClick r:id="rId6"/>
              </a:rPr>
              <a:t>.nu</a:t>
            </a:r>
            <a:r>
              <a:rPr lang="sv-SE" sz="1600" dirty="0">
                <a:solidFill>
                  <a:srgbClr val="0000FF"/>
                </a:solidFill>
                <a:latin typeface="+mj-lt"/>
              </a:rPr>
              <a:t> </a:t>
            </a:r>
            <a:endParaRPr lang="sv-SE" sz="1600" dirty="0">
              <a:latin typeface="+mj-lt"/>
            </a:endParaRPr>
          </a:p>
          <a:p>
            <a:endParaRPr lang="sv-SE" dirty="0"/>
          </a:p>
        </p:txBody>
      </p:sp>
      <p:pic>
        <p:nvPicPr>
          <p:cNvPr id="4" name="Platshållare för innehåll 4">
            <a:extLst>
              <a:ext uri="{FF2B5EF4-FFF2-40B4-BE49-F238E27FC236}">
                <a16:creationId xmlns:a16="http://schemas.microsoft.com/office/drawing/2014/main" id="{BF2DE588-2F75-7682-2E47-F9A2D18EF439}"/>
              </a:ext>
            </a:extLst>
          </p:cNvPr>
          <p:cNvPicPr>
            <a:picLocks noChangeAspect="1"/>
          </p:cNvPicPr>
          <p:nvPr/>
        </p:nvPicPr>
        <p:blipFill>
          <a:blip r:embed="rId7"/>
          <a:stretch>
            <a:fillRect/>
          </a:stretch>
        </p:blipFill>
        <p:spPr>
          <a:xfrm rot="827981">
            <a:off x="4747139" y="561737"/>
            <a:ext cx="4675367" cy="4675367"/>
          </a:xfrm>
          <a:prstGeom prst="rect">
            <a:avLst/>
          </a:prstGeom>
        </p:spPr>
      </p:pic>
    </p:spTree>
    <p:extLst>
      <p:ext uri="{BB962C8B-B14F-4D97-AF65-F5344CB8AC3E}">
        <p14:creationId xmlns:p14="http://schemas.microsoft.com/office/powerpoint/2010/main" val="105141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BABD48A-0BBE-B549-A2BF-A7E7FC46F681}"/>
              </a:ext>
            </a:extLst>
          </p:cNvPr>
          <p:cNvSpPr>
            <a:spLocks noGrp="1"/>
          </p:cNvSpPr>
          <p:nvPr>
            <p:ph type="body" sz="quarter" idx="10"/>
          </p:nvPr>
        </p:nvSpPr>
        <p:spPr/>
        <p:txBody>
          <a:bodyPr/>
          <a:lstStyle/>
          <a:p>
            <a:r>
              <a:rPr lang="sv-SE" dirty="0"/>
              <a:t>BYGGCHEFERNA.SE</a:t>
            </a:r>
          </a:p>
        </p:txBody>
      </p:sp>
    </p:spTree>
    <p:extLst>
      <p:ext uri="{BB962C8B-B14F-4D97-AF65-F5344CB8AC3E}">
        <p14:creationId xmlns:p14="http://schemas.microsoft.com/office/powerpoint/2010/main" val="769165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42DCD1-9432-1D7D-ED17-12F259330C65}"/>
              </a:ext>
            </a:extLst>
          </p:cNvPr>
          <p:cNvSpPr>
            <a:spLocks noGrp="1"/>
          </p:cNvSpPr>
          <p:nvPr>
            <p:ph type="title"/>
          </p:nvPr>
        </p:nvSpPr>
        <p:spPr>
          <a:xfrm>
            <a:off x="573012" y="301071"/>
            <a:ext cx="5863006" cy="1070714"/>
          </a:xfrm>
        </p:spPr>
        <p:txBody>
          <a:bodyPr/>
          <a:lstStyle/>
          <a:p>
            <a:r>
              <a:rPr lang="sv-SE" dirty="0">
                <a:solidFill>
                  <a:schemeClr val="tx2"/>
                </a:solidFill>
                <a:effectLst>
                  <a:outerShdw blurRad="38100" dist="38100" dir="2700000" algn="tl">
                    <a:srgbClr val="000000">
                      <a:alpha val="43137"/>
                    </a:srgbClr>
                  </a:outerShdw>
                </a:effectLst>
              </a:rPr>
              <a:t>Vad är machoindex?</a:t>
            </a:r>
          </a:p>
        </p:txBody>
      </p:sp>
      <p:sp>
        <p:nvSpPr>
          <p:cNvPr id="3" name="Platshållare för text 2">
            <a:extLst>
              <a:ext uri="{FF2B5EF4-FFF2-40B4-BE49-F238E27FC236}">
                <a16:creationId xmlns:a16="http://schemas.microsoft.com/office/drawing/2014/main" id="{D8CA4343-5643-9B22-9636-8926C1D610E9}"/>
              </a:ext>
            </a:extLst>
          </p:cNvPr>
          <p:cNvSpPr>
            <a:spLocks noGrp="1"/>
          </p:cNvSpPr>
          <p:nvPr>
            <p:ph type="body" idx="1"/>
          </p:nvPr>
        </p:nvSpPr>
        <p:spPr>
          <a:xfrm>
            <a:off x="671272" y="1564134"/>
            <a:ext cx="3984950" cy="3192111"/>
          </a:xfrm>
          <a:solidFill>
            <a:schemeClr val="tx1">
              <a:lumMod val="20000"/>
              <a:lumOff val="80000"/>
              <a:alpha val="41000"/>
            </a:schemeClr>
          </a:solidFill>
        </p:spPr>
        <p:txBody>
          <a:bodyPr/>
          <a:lstStyle/>
          <a:p>
            <a:pPr marL="285750" indent="-285750">
              <a:buClr>
                <a:schemeClr val="bg2"/>
              </a:buClr>
              <a:buFont typeface="Wingdings" panose="05000000000000000000" pitchFamily="2" charset="2"/>
              <a:buChar char="q"/>
            </a:pPr>
            <a:r>
              <a:rPr lang="sv-SE" sz="2000" dirty="0"/>
              <a:t>Verktyg för att mäta machokultur.</a:t>
            </a:r>
          </a:p>
          <a:p>
            <a:pPr marL="285750" indent="-285750">
              <a:buClr>
                <a:schemeClr val="bg2"/>
              </a:buClr>
              <a:buFont typeface="Wingdings" panose="05000000000000000000" pitchFamily="2" charset="2"/>
              <a:buChar char="q"/>
            </a:pPr>
            <a:r>
              <a:rPr lang="sv-SE" sz="2000" dirty="0"/>
              <a:t>Utvecklat 2020 i samarbete med Magnus Johansson, legitimerad psykolog och forskare.</a:t>
            </a:r>
          </a:p>
          <a:p>
            <a:pPr marL="285750" indent="-285750">
              <a:buClr>
                <a:schemeClr val="bg2"/>
              </a:buClr>
              <a:buFont typeface="Wingdings" panose="05000000000000000000" pitchFamily="2" charset="2"/>
              <a:buChar char="q"/>
            </a:pPr>
            <a:r>
              <a:rPr lang="sv-SE" sz="2000" dirty="0"/>
              <a:t>Baserat på 11 frågor besvarade anonymt. </a:t>
            </a:r>
          </a:p>
          <a:p>
            <a:endParaRPr lang="sv-SE" dirty="0"/>
          </a:p>
        </p:txBody>
      </p:sp>
    </p:spTree>
    <p:extLst>
      <p:ext uri="{BB962C8B-B14F-4D97-AF65-F5344CB8AC3E}">
        <p14:creationId xmlns:p14="http://schemas.microsoft.com/office/powerpoint/2010/main" val="3332124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0184A48B-B566-99D0-3081-7B7A8D081B3A}"/>
              </a:ext>
            </a:extLst>
          </p:cNvPr>
          <p:cNvPicPr>
            <a:picLocks noGrp="1" noChangeAspect="1"/>
          </p:cNvPicPr>
          <p:nvPr>
            <p:ph sz="quarter" idx="13"/>
          </p:nvPr>
        </p:nvPicPr>
        <p:blipFill>
          <a:blip r:embed="rId2"/>
          <a:stretch>
            <a:fillRect/>
          </a:stretch>
        </p:blipFill>
        <p:spPr>
          <a:xfrm>
            <a:off x="2640223" y="286604"/>
            <a:ext cx="4132250" cy="4604508"/>
          </a:xfrm>
        </p:spPr>
      </p:pic>
    </p:spTree>
    <p:extLst>
      <p:ext uri="{BB962C8B-B14F-4D97-AF65-F5344CB8AC3E}">
        <p14:creationId xmlns:p14="http://schemas.microsoft.com/office/powerpoint/2010/main" val="299573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10;&#10;Automatiskt genererad beskrivning">
            <a:extLst>
              <a:ext uri="{FF2B5EF4-FFF2-40B4-BE49-F238E27FC236}">
                <a16:creationId xmlns:a16="http://schemas.microsoft.com/office/drawing/2014/main" id="{FD2A148E-2F9C-FD05-1291-EC578DA3351A}"/>
              </a:ext>
            </a:extLst>
          </p:cNvPr>
          <p:cNvPicPr>
            <a:picLocks noChangeAspect="1"/>
          </p:cNvPicPr>
          <p:nvPr/>
        </p:nvPicPr>
        <p:blipFill>
          <a:blip r:embed="rId3">
            <a:alphaModFix amt="18000"/>
          </a:blip>
          <a:stretch>
            <a:fillRect/>
          </a:stretch>
        </p:blipFill>
        <p:spPr>
          <a:xfrm>
            <a:off x="-760918" y="-915303"/>
            <a:ext cx="9904918" cy="7002337"/>
          </a:xfrm>
          <a:prstGeom prst="rect">
            <a:avLst/>
          </a:prstGeom>
        </p:spPr>
      </p:pic>
      <p:sp>
        <p:nvSpPr>
          <p:cNvPr id="2" name="Rubrik 1">
            <a:extLst>
              <a:ext uri="{FF2B5EF4-FFF2-40B4-BE49-F238E27FC236}">
                <a16:creationId xmlns:a16="http://schemas.microsoft.com/office/drawing/2014/main" id="{8671C97F-BDD9-49E1-8048-C2E26D59B6FB}"/>
              </a:ext>
            </a:extLst>
          </p:cNvPr>
          <p:cNvSpPr>
            <a:spLocks noGrp="1"/>
          </p:cNvSpPr>
          <p:nvPr>
            <p:ph type="title"/>
          </p:nvPr>
        </p:nvSpPr>
        <p:spPr/>
        <p:txBody>
          <a:bodyPr/>
          <a:lstStyle/>
          <a:p>
            <a:r>
              <a:rPr lang="sv-SE" dirty="0">
                <a:effectLst>
                  <a:outerShdw blurRad="38100" dist="38100" dir="2700000" algn="tl">
                    <a:srgbClr val="000000">
                      <a:alpha val="43137"/>
                    </a:srgbClr>
                  </a:outerShdw>
                </a:effectLst>
              </a:rPr>
              <a:t>Varför ett index?</a:t>
            </a:r>
          </a:p>
        </p:txBody>
      </p:sp>
      <p:sp>
        <p:nvSpPr>
          <p:cNvPr id="3" name="Platshållare för innehåll 2">
            <a:extLst>
              <a:ext uri="{FF2B5EF4-FFF2-40B4-BE49-F238E27FC236}">
                <a16:creationId xmlns:a16="http://schemas.microsoft.com/office/drawing/2014/main" id="{ADA052FB-1E3B-47B7-A376-67B0DC44C372}"/>
              </a:ext>
            </a:extLst>
          </p:cNvPr>
          <p:cNvSpPr>
            <a:spLocks noGrp="1"/>
          </p:cNvSpPr>
          <p:nvPr>
            <p:ph sz="quarter" idx="13"/>
          </p:nvPr>
        </p:nvSpPr>
        <p:spPr/>
        <p:txBody>
          <a:bodyPr/>
          <a:lstStyle/>
          <a:p>
            <a:pPr marL="457200" indent="-457200">
              <a:buFont typeface="Arial" panose="020B0604020202020204" pitchFamily="34" charset="0"/>
              <a:buChar char="•"/>
            </a:pPr>
            <a:r>
              <a:rPr lang="sv-SE" dirty="0"/>
              <a:t>Kunna prata om vad machokultur är.</a:t>
            </a:r>
          </a:p>
          <a:p>
            <a:pPr marL="457200" indent="-457200">
              <a:buFont typeface="Arial" panose="020B0604020202020204" pitchFamily="34" charset="0"/>
              <a:buChar char="•"/>
            </a:pPr>
            <a:r>
              <a:rPr lang="sv-SE" dirty="0"/>
              <a:t>Mäta utveckling över tid. </a:t>
            </a:r>
          </a:p>
          <a:p>
            <a:pPr marL="457200" indent="-457200">
              <a:buFont typeface="Arial" panose="020B0604020202020204" pitchFamily="34" charset="0"/>
              <a:buChar char="•"/>
            </a:pPr>
            <a:r>
              <a:rPr lang="sv-SE" dirty="0"/>
              <a:t>Se inom vilka områden förbättringar kan göras.</a:t>
            </a:r>
          </a:p>
          <a:p>
            <a:pPr marL="457200" indent="-457200">
              <a:buFont typeface="Arial" panose="020B0604020202020204" pitchFamily="34" charset="0"/>
              <a:buChar char="•"/>
            </a:pPr>
            <a:r>
              <a:rPr lang="sv-SE" dirty="0"/>
              <a:t>Erbjuda mätverktyg för social hållbarhet. </a:t>
            </a:r>
          </a:p>
        </p:txBody>
      </p:sp>
    </p:spTree>
    <p:extLst>
      <p:ext uri="{BB962C8B-B14F-4D97-AF65-F5344CB8AC3E}">
        <p14:creationId xmlns:p14="http://schemas.microsoft.com/office/powerpoint/2010/main" val="406132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7446A12-493E-456B-A6AA-F60261A89B67}"/>
              </a:ext>
            </a:extLst>
          </p:cNvPr>
          <p:cNvSpPr>
            <a:spLocks noGrp="1"/>
          </p:cNvSpPr>
          <p:nvPr>
            <p:ph type="title"/>
          </p:nvPr>
        </p:nvSpPr>
        <p:spPr/>
        <p:txBody>
          <a:bodyPr/>
          <a:lstStyle/>
          <a:p>
            <a:r>
              <a:rPr lang="sv-SE" sz="4400" dirty="0"/>
              <a:t>Byggchefernas </a:t>
            </a:r>
            <a:r>
              <a:rPr lang="sv-SE" sz="4400" dirty="0" err="1"/>
              <a:t>Machondex</a:t>
            </a:r>
            <a:r>
              <a:rPr lang="sv-SE" sz="4400" dirty="0"/>
              <a:t> 2023</a:t>
            </a:r>
          </a:p>
        </p:txBody>
      </p:sp>
      <p:sp>
        <p:nvSpPr>
          <p:cNvPr id="5" name="Platshållare för innehåll 4">
            <a:extLst>
              <a:ext uri="{FF2B5EF4-FFF2-40B4-BE49-F238E27FC236}">
                <a16:creationId xmlns:a16="http://schemas.microsoft.com/office/drawing/2014/main" id="{F2E155D8-5501-4893-9BE3-9F0F805E96C1}"/>
              </a:ext>
            </a:extLst>
          </p:cNvPr>
          <p:cNvSpPr>
            <a:spLocks noGrp="1"/>
          </p:cNvSpPr>
          <p:nvPr>
            <p:ph sz="quarter" idx="13"/>
          </p:nvPr>
        </p:nvSpPr>
        <p:spPr/>
        <p:txBody>
          <a:bodyPr/>
          <a:lstStyle/>
          <a:p>
            <a:pPr marL="457200" indent="-457200">
              <a:buClr>
                <a:schemeClr val="bg2"/>
              </a:buClr>
              <a:buFont typeface="Wingdings" panose="05000000000000000000" pitchFamily="2" charset="2"/>
              <a:buChar char="q"/>
            </a:pPr>
            <a:r>
              <a:rPr lang="sv-SE" dirty="0"/>
              <a:t>1 880 medlemmar svarade </a:t>
            </a:r>
          </a:p>
          <a:p>
            <a:pPr marL="457200" indent="-457200">
              <a:buClr>
                <a:schemeClr val="bg2"/>
              </a:buClr>
              <a:buFont typeface="Wingdings" panose="05000000000000000000" pitchFamily="2" charset="2"/>
              <a:buChar char="q"/>
            </a:pPr>
            <a:r>
              <a:rPr lang="sv-SE" dirty="0"/>
              <a:t>Webbenkät hösten 2022</a:t>
            </a:r>
          </a:p>
          <a:p>
            <a:pPr marL="457200" indent="-457200">
              <a:buClr>
                <a:schemeClr val="bg2"/>
              </a:buClr>
              <a:buFont typeface="Wingdings" panose="05000000000000000000" pitchFamily="2" charset="2"/>
              <a:buChar char="q"/>
            </a:pPr>
            <a:r>
              <a:rPr lang="sv-SE" dirty="0" err="1"/>
              <a:t>Novus</a:t>
            </a:r>
            <a:r>
              <a:rPr lang="sv-SE" dirty="0"/>
              <a:t> genomförde undersökningen</a:t>
            </a:r>
          </a:p>
          <a:p>
            <a:pPr marL="457200" indent="-457200">
              <a:buClr>
                <a:schemeClr val="bg2"/>
              </a:buClr>
              <a:buFont typeface="Wingdings" panose="05000000000000000000" pitchFamily="2" charset="2"/>
              <a:buChar char="q"/>
            </a:pPr>
            <a:r>
              <a:rPr lang="sv-SE" dirty="0"/>
              <a:t>Tredje mätningen av machokultur med hjälp av Machoindex </a:t>
            </a:r>
          </a:p>
        </p:txBody>
      </p:sp>
    </p:spTree>
    <p:extLst>
      <p:ext uri="{BB962C8B-B14F-4D97-AF65-F5344CB8AC3E}">
        <p14:creationId xmlns:p14="http://schemas.microsoft.com/office/powerpoint/2010/main" val="323340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293B8342-32BD-7E2D-FE7B-931BA53328F3}"/>
              </a:ext>
            </a:extLst>
          </p:cNvPr>
          <p:cNvPicPr>
            <a:picLocks noGrp="1" noChangeAspect="1"/>
          </p:cNvPicPr>
          <p:nvPr>
            <p:ph sz="quarter" idx="13"/>
          </p:nvPr>
        </p:nvPicPr>
        <p:blipFill>
          <a:blip r:embed="rId2"/>
          <a:stretch>
            <a:fillRect/>
          </a:stretch>
        </p:blipFill>
        <p:spPr>
          <a:xfrm>
            <a:off x="2241644" y="1208302"/>
            <a:ext cx="4660711" cy="2975760"/>
          </a:xfrm>
        </p:spPr>
      </p:pic>
      <p:sp>
        <p:nvSpPr>
          <p:cNvPr id="4" name="Rubrik 3">
            <a:extLst>
              <a:ext uri="{FF2B5EF4-FFF2-40B4-BE49-F238E27FC236}">
                <a16:creationId xmlns:a16="http://schemas.microsoft.com/office/drawing/2014/main" id="{A6298198-423B-3322-6285-C0C8F43CFCE3}"/>
              </a:ext>
            </a:extLst>
          </p:cNvPr>
          <p:cNvSpPr>
            <a:spLocks noGrp="1"/>
          </p:cNvSpPr>
          <p:nvPr>
            <p:ph type="title"/>
          </p:nvPr>
        </p:nvSpPr>
        <p:spPr/>
        <p:txBody>
          <a:bodyPr/>
          <a:lstStyle/>
          <a:p>
            <a:r>
              <a:rPr lang="sv-SE" dirty="0"/>
              <a:t>Stabilt högt i 3 år</a:t>
            </a:r>
          </a:p>
        </p:txBody>
      </p:sp>
    </p:spTree>
    <p:extLst>
      <p:ext uri="{BB962C8B-B14F-4D97-AF65-F5344CB8AC3E}">
        <p14:creationId xmlns:p14="http://schemas.microsoft.com/office/powerpoint/2010/main" val="2544002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90ACC852-8351-4DBD-832E-693016B3511D}"/>
              </a:ext>
            </a:extLst>
          </p:cNvPr>
          <p:cNvPicPr>
            <a:picLocks noGrp="1" noChangeAspect="1"/>
          </p:cNvPicPr>
          <p:nvPr>
            <p:ph sz="quarter" idx="13"/>
          </p:nvPr>
        </p:nvPicPr>
        <p:blipFill>
          <a:blip r:embed="rId2"/>
          <a:stretch>
            <a:fillRect/>
          </a:stretch>
        </p:blipFill>
        <p:spPr>
          <a:xfrm>
            <a:off x="3036626" y="1207405"/>
            <a:ext cx="3233349" cy="3418342"/>
          </a:xfrm>
        </p:spPr>
      </p:pic>
      <p:sp>
        <p:nvSpPr>
          <p:cNvPr id="2" name="Rubrik 1">
            <a:extLst>
              <a:ext uri="{FF2B5EF4-FFF2-40B4-BE49-F238E27FC236}">
                <a16:creationId xmlns:a16="http://schemas.microsoft.com/office/drawing/2014/main" id="{D3128BF1-41F2-0A55-9D0B-F669BCD2D037}"/>
              </a:ext>
            </a:extLst>
          </p:cNvPr>
          <p:cNvSpPr>
            <a:spLocks noGrp="1"/>
          </p:cNvSpPr>
          <p:nvPr>
            <p:ph type="title"/>
          </p:nvPr>
        </p:nvSpPr>
        <p:spPr/>
        <p:txBody>
          <a:bodyPr/>
          <a:lstStyle/>
          <a:p>
            <a:r>
              <a:rPr lang="sv-SE" sz="3200" dirty="0"/>
              <a:t>Samma verklighet uppfattas ofta helt olika</a:t>
            </a:r>
          </a:p>
        </p:txBody>
      </p:sp>
    </p:spTree>
    <p:extLst>
      <p:ext uri="{BB962C8B-B14F-4D97-AF65-F5344CB8AC3E}">
        <p14:creationId xmlns:p14="http://schemas.microsoft.com/office/powerpoint/2010/main" val="389740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1ADC3A93-2847-8E4D-B096-0A364C1E9996}"/>
              </a:ext>
            </a:extLst>
          </p:cNvPr>
          <p:cNvPicPr>
            <a:picLocks noGrp="1" noChangeAspect="1"/>
          </p:cNvPicPr>
          <p:nvPr>
            <p:ph sz="quarter" idx="13"/>
          </p:nvPr>
        </p:nvPicPr>
        <p:blipFill>
          <a:blip r:embed="rId2"/>
          <a:stretch>
            <a:fillRect/>
          </a:stretch>
        </p:blipFill>
        <p:spPr>
          <a:xfrm>
            <a:off x="1705971" y="1224365"/>
            <a:ext cx="5490279" cy="3643286"/>
          </a:xfrm>
        </p:spPr>
      </p:pic>
      <p:sp>
        <p:nvSpPr>
          <p:cNvPr id="2" name="Rubrik 1">
            <a:extLst>
              <a:ext uri="{FF2B5EF4-FFF2-40B4-BE49-F238E27FC236}">
                <a16:creationId xmlns:a16="http://schemas.microsoft.com/office/drawing/2014/main" id="{E39C984C-6DFC-53C2-C2FE-56D3E021BE4F}"/>
              </a:ext>
            </a:extLst>
          </p:cNvPr>
          <p:cNvSpPr>
            <a:spLocks noGrp="1"/>
          </p:cNvSpPr>
          <p:nvPr>
            <p:ph type="title"/>
          </p:nvPr>
        </p:nvSpPr>
        <p:spPr/>
        <p:txBody>
          <a:bodyPr/>
          <a:lstStyle/>
          <a:p>
            <a:r>
              <a:rPr lang="sv-SE" dirty="0"/>
              <a:t>exemplet</a:t>
            </a:r>
          </a:p>
        </p:txBody>
      </p:sp>
    </p:spTree>
    <p:extLst>
      <p:ext uri="{BB962C8B-B14F-4D97-AF65-F5344CB8AC3E}">
        <p14:creationId xmlns:p14="http://schemas.microsoft.com/office/powerpoint/2010/main" val="331018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7FB8D5-0000-4B1E-B7B3-BADB7956D524}"/>
              </a:ext>
            </a:extLst>
          </p:cNvPr>
          <p:cNvSpPr>
            <a:spLocks noGrp="1"/>
          </p:cNvSpPr>
          <p:nvPr>
            <p:ph type="title"/>
          </p:nvPr>
        </p:nvSpPr>
        <p:spPr/>
        <p:txBody>
          <a:bodyPr/>
          <a:lstStyle/>
          <a:p>
            <a:r>
              <a:rPr lang="sv-SE" dirty="0"/>
              <a:t>sammanfattning</a:t>
            </a:r>
          </a:p>
        </p:txBody>
      </p:sp>
      <p:sp>
        <p:nvSpPr>
          <p:cNvPr id="3" name="Platshållare för innehåll 2">
            <a:extLst>
              <a:ext uri="{FF2B5EF4-FFF2-40B4-BE49-F238E27FC236}">
                <a16:creationId xmlns:a16="http://schemas.microsoft.com/office/drawing/2014/main" id="{F2F10002-DEB1-4AF7-847E-BFA6F4908B46}"/>
              </a:ext>
            </a:extLst>
          </p:cNvPr>
          <p:cNvSpPr>
            <a:spLocks noGrp="1"/>
          </p:cNvSpPr>
          <p:nvPr>
            <p:ph sz="quarter" idx="13"/>
          </p:nvPr>
        </p:nvSpPr>
        <p:spPr/>
        <p:txBody>
          <a:bodyPr/>
          <a:lstStyle/>
          <a:p>
            <a:pPr marL="457200" indent="-457200">
              <a:buClr>
                <a:schemeClr val="bg2"/>
              </a:buClr>
              <a:buFont typeface="Wingdings" panose="05000000000000000000" pitchFamily="2" charset="2"/>
              <a:buChar char="q"/>
            </a:pPr>
            <a:r>
              <a:rPr lang="sv-SE" sz="2400" dirty="0"/>
              <a:t>Machoindex ligger stabilt högt över 3 år. </a:t>
            </a:r>
          </a:p>
          <a:p>
            <a:pPr marL="457200" indent="-457200">
              <a:buClr>
                <a:schemeClr val="bg2"/>
              </a:buClr>
              <a:buFont typeface="Wingdings" panose="05000000000000000000" pitchFamily="2" charset="2"/>
              <a:buChar char="q"/>
            </a:pPr>
            <a:r>
              <a:rPr lang="sv-SE" sz="2400" dirty="0"/>
              <a:t>Kvinnor och yngre uppfattar betydligt mer machokultur. </a:t>
            </a:r>
          </a:p>
          <a:p>
            <a:pPr marL="457200" indent="-457200">
              <a:buClr>
                <a:schemeClr val="bg2"/>
              </a:buClr>
              <a:buFont typeface="Wingdings" panose="05000000000000000000" pitchFamily="2" charset="2"/>
              <a:buChar char="q"/>
            </a:pPr>
            <a:r>
              <a:rPr lang="sv-SE" sz="2400" dirty="0"/>
              <a:t>Diskriminerande skämt fortfarande det största problemet: 7 av 10 vittnar om att det förekommer.</a:t>
            </a:r>
          </a:p>
        </p:txBody>
      </p:sp>
    </p:spTree>
    <p:extLst>
      <p:ext uri="{BB962C8B-B14F-4D97-AF65-F5344CB8AC3E}">
        <p14:creationId xmlns:p14="http://schemas.microsoft.com/office/powerpoint/2010/main" val="1937854033"/>
      </p:ext>
    </p:extLst>
  </p:cSld>
  <p:clrMapOvr>
    <a:masterClrMapping/>
  </p:clrMapOvr>
</p:sld>
</file>

<file path=ppt/theme/theme1.xml><?xml version="1.0" encoding="utf-8"?>
<a:theme xmlns:a="http://schemas.openxmlformats.org/drawingml/2006/main" name="Office-tema">
  <a:themeElements>
    <a:clrScheme name="Byggcheferna 2">
      <a:dk1>
        <a:srgbClr val="333333"/>
      </a:dk1>
      <a:lt1>
        <a:srgbClr val="FFFFFF"/>
      </a:lt1>
      <a:dk2>
        <a:srgbClr val="E45F39"/>
      </a:dk2>
      <a:lt2>
        <a:srgbClr val="EB8A23"/>
      </a:lt2>
      <a:accent1>
        <a:srgbClr val="286E98"/>
      </a:accent1>
      <a:accent2>
        <a:srgbClr val="219492"/>
      </a:accent2>
      <a:accent3>
        <a:srgbClr val="96BD49"/>
      </a:accent3>
      <a:accent4>
        <a:srgbClr val="E85E23"/>
      </a:accent4>
      <a:accent5>
        <a:srgbClr val="E9D34F"/>
      </a:accent5>
      <a:accent6>
        <a:srgbClr val="E45F39"/>
      </a:accent6>
      <a:hlink>
        <a:srgbClr val="E45F39"/>
      </a:hlink>
      <a:folHlink>
        <a:srgbClr val="296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rmAutofit fontScale="92500" lnSpcReduction="10000"/>
      </a:bodyPr>
      <a:lstStyle>
        <a:defPPr>
          <a:defRPr dirty="0" smtClean="0"/>
        </a:defPPr>
      </a:lstStyle>
    </a:txDef>
  </a:objectDefaults>
  <a:extraClrSchemeLst/>
  <a:extLst>
    <a:ext uri="{05A4C25C-085E-4340-85A3-A5531E510DB2}">
      <thm15:themeFamily xmlns:thm15="http://schemas.microsoft.com/office/thememl/2012/main" name="Presentation5" id="{B66EBF2C-D5A9-984D-A782-C3AAE4B28694}" vid="{B224DA36-0A3C-554D-B892-9B7EC9D2503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TotalTime>
  <Words>688</Words>
  <Application>Microsoft Macintosh PowerPoint</Application>
  <PresentationFormat>Bildspel på skärmen (16:9)</PresentationFormat>
  <Paragraphs>77</Paragraphs>
  <Slides>18</Slides>
  <Notes>4</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18</vt:i4>
      </vt:variant>
    </vt:vector>
  </HeadingPairs>
  <TitlesOfParts>
    <vt:vector size="24" baseType="lpstr">
      <vt:lpstr>Arial</vt:lpstr>
      <vt:lpstr>Calibri</vt:lpstr>
      <vt:lpstr>Franklin Gothic Medium</vt:lpstr>
      <vt:lpstr>Impact</vt:lpstr>
      <vt:lpstr>Wingdings</vt:lpstr>
      <vt:lpstr>Office-tema</vt:lpstr>
      <vt:lpstr>PowerPoint-presentation</vt:lpstr>
      <vt:lpstr>Vad är machoindex?</vt:lpstr>
      <vt:lpstr>PowerPoint-presentation</vt:lpstr>
      <vt:lpstr>Varför ett index?</vt:lpstr>
      <vt:lpstr>Byggchefernas Machondex 2023</vt:lpstr>
      <vt:lpstr>Stabilt högt i 3 år</vt:lpstr>
      <vt:lpstr>Samma verklighet uppfattas ofta helt olika</vt:lpstr>
      <vt:lpstr>exemplet</vt:lpstr>
      <vt:lpstr>sammanfattning</vt:lpstr>
      <vt:lpstr>slutsatser</vt:lpstr>
      <vt:lpstr>Varför så stora skillnader?</vt:lpstr>
      <vt:lpstr>Åtgärder för ledningen</vt:lpstr>
      <vt:lpstr>Machoindex vinner gehör</vt:lpstr>
      <vt:lpstr>machouppropet</vt:lpstr>
      <vt:lpstr>Åtgärder för chefen</vt:lpstr>
      <vt:lpstr>machometer</vt:lpstr>
      <vt:lpstr>Länkar för mer information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Byggchefernas pr och opinionsbildning</dc:title>
  <dc:creator>Monica Berling</dc:creator>
  <cp:lastModifiedBy>Marcus Grahn</cp:lastModifiedBy>
  <cp:revision>11</cp:revision>
  <dcterms:created xsi:type="dcterms:W3CDTF">2020-03-18T17:35:59Z</dcterms:created>
  <dcterms:modified xsi:type="dcterms:W3CDTF">2023-02-23T13:18:57Z</dcterms:modified>
</cp:coreProperties>
</file>